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5" r:id="rId2"/>
    <p:sldId id="259" r:id="rId3"/>
    <p:sldId id="260" r:id="rId4"/>
    <p:sldId id="261" r:id="rId5"/>
    <p:sldId id="262" r:id="rId6"/>
    <p:sldId id="263" r:id="rId7"/>
    <p:sldId id="264"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138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A3C544E-B224-4D44-A5AB-D7ECEB1518F2}" type="datetimeFigureOut">
              <a:rPr lang="fr-FR" smtClean="0"/>
              <a:t>04/12/2017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1507B59-82A9-4F45-BE10-1839DE469E48}" type="slidenum">
              <a:rPr lang="fr-FR" smtClean="0"/>
              <a:t>‹#›</a:t>
            </a:fld>
            <a:endParaRPr lang="fr-FR"/>
          </a:p>
        </p:txBody>
      </p:sp>
    </p:spTree>
    <p:extLst>
      <p:ext uri="{BB962C8B-B14F-4D97-AF65-F5344CB8AC3E}">
        <p14:creationId xmlns:p14="http://schemas.microsoft.com/office/powerpoint/2010/main" val="1123416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3C544E-B224-4D44-A5AB-D7ECEB1518F2}" type="datetimeFigureOut">
              <a:rPr lang="fr-FR" smtClean="0"/>
              <a:t>04/12/2017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1507B59-82A9-4F45-BE10-1839DE469E48}" type="slidenum">
              <a:rPr lang="fr-FR" smtClean="0"/>
              <a:t>‹#›</a:t>
            </a:fld>
            <a:endParaRPr lang="fr-FR"/>
          </a:p>
        </p:txBody>
      </p:sp>
    </p:spTree>
    <p:extLst>
      <p:ext uri="{BB962C8B-B14F-4D97-AF65-F5344CB8AC3E}">
        <p14:creationId xmlns:p14="http://schemas.microsoft.com/office/powerpoint/2010/main" val="1866317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3C544E-B224-4D44-A5AB-D7ECEB1518F2}" type="datetimeFigureOut">
              <a:rPr lang="fr-FR" smtClean="0"/>
              <a:t>04/12/2017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1507B59-82A9-4F45-BE10-1839DE469E48}" type="slidenum">
              <a:rPr lang="fr-FR" smtClean="0"/>
              <a:t>‹#›</a:t>
            </a:fld>
            <a:endParaRPr lang="fr-FR"/>
          </a:p>
        </p:txBody>
      </p:sp>
    </p:spTree>
    <p:extLst>
      <p:ext uri="{BB962C8B-B14F-4D97-AF65-F5344CB8AC3E}">
        <p14:creationId xmlns:p14="http://schemas.microsoft.com/office/powerpoint/2010/main" val="2596447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3C544E-B224-4D44-A5AB-D7ECEB1518F2}" type="datetimeFigureOut">
              <a:rPr lang="fr-FR" smtClean="0"/>
              <a:t>04/12/2017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1507B59-82A9-4F45-BE10-1839DE469E48}" type="slidenum">
              <a:rPr lang="fr-FR" smtClean="0"/>
              <a:t>‹#›</a:t>
            </a:fld>
            <a:endParaRPr lang="fr-FR"/>
          </a:p>
        </p:txBody>
      </p:sp>
    </p:spTree>
    <p:extLst>
      <p:ext uri="{BB962C8B-B14F-4D97-AF65-F5344CB8AC3E}">
        <p14:creationId xmlns:p14="http://schemas.microsoft.com/office/powerpoint/2010/main" val="1096862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A3C544E-B224-4D44-A5AB-D7ECEB1518F2}" type="datetimeFigureOut">
              <a:rPr lang="fr-FR" smtClean="0"/>
              <a:t>04/12/2017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1507B59-82A9-4F45-BE10-1839DE469E48}" type="slidenum">
              <a:rPr lang="fr-FR" smtClean="0"/>
              <a:t>‹#›</a:t>
            </a:fld>
            <a:endParaRPr lang="fr-FR"/>
          </a:p>
        </p:txBody>
      </p:sp>
    </p:spTree>
    <p:extLst>
      <p:ext uri="{BB962C8B-B14F-4D97-AF65-F5344CB8AC3E}">
        <p14:creationId xmlns:p14="http://schemas.microsoft.com/office/powerpoint/2010/main" val="2356478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A3C544E-B224-4D44-A5AB-D7ECEB1518F2}" type="datetimeFigureOut">
              <a:rPr lang="fr-FR" smtClean="0"/>
              <a:t>04/12/2017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1507B59-82A9-4F45-BE10-1839DE469E48}" type="slidenum">
              <a:rPr lang="fr-FR" smtClean="0"/>
              <a:t>‹#›</a:t>
            </a:fld>
            <a:endParaRPr lang="fr-FR"/>
          </a:p>
        </p:txBody>
      </p:sp>
    </p:spTree>
    <p:extLst>
      <p:ext uri="{BB962C8B-B14F-4D97-AF65-F5344CB8AC3E}">
        <p14:creationId xmlns:p14="http://schemas.microsoft.com/office/powerpoint/2010/main" val="1912875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A3C544E-B224-4D44-A5AB-D7ECEB1518F2}" type="datetimeFigureOut">
              <a:rPr lang="fr-FR" smtClean="0"/>
              <a:t>04/12/2017</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F1507B59-82A9-4F45-BE10-1839DE469E48}" type="slidenum">
              <a:rPr lang="fr-FR" smtClean="0"/>
              <a:t>‹#›</a:t>
            </a:fld>
            <a:endParaRPr lang="fr-FR"/>
          </a:p>
        </p:txBody>
      </p:sp>
    </p:spTree>
    <p:extLst>
      <p:ext uri="{BB962C8B-B14F-4D97-AF65-F5344CB8AC3E}">
        <p14:creationId xmlns:p14="http://schemas.microsoft.com/office/powerpoint/2010/main" val="2464162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3C544E-B224-4D44-A5AB-D7ECEB1518F2}" type="datetimeFigureOut">
              <a:rPr lang="fr-FR" smtClean="0"/>
              <a:t>04/12/2017</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F1507B59-82A9-4F45-BE10-1839DE469E48}" type="slidenum">
              <a:rPr lang="fr-FR" smtClean="0"/>
              <a:t>‹#›</a:t>
            </a:fld>
            <a:endParaRPr lang="fr-FR"/>
          </a:p>
        </p:txBody>
      </p:sp>
    </p:spTree>
    <p:extLst>
      <p:ext uri="{BB962C8B-B14F-4D97-AF65-F5344CB8AC3E}">
        <p14:creationId xmlns:p14="http://schemas.microsoft.com/office/powerpoint/2010/main" val="3513408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3C544E-B224-4D44-A5AB-D7ECEB1518F2}" type="datetimeFigureOut">
              <a:rPr lang="fr-FR" smtClean="0"/>
              <a:t>04/12/2017</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F1507B59-82A9-4F45-BE10-1839DE469E48}" type="slidenum">
              <a:rPr lang="fr-FR" smtClean="0"/>
              <a:t>‹#›</a:t>
            </a:fld>
            <a:endParaRPr lang="fr-FR"/>
          </a:p>
        </p:txBody>
      </p:sp>
    </p:spTree>
    <p:extLst>
      <p:ext uri="{BB962C8B-B14F-4D97-AF65-F5344CB8AC3E}">
        <p14:creationId xmlns:p14="http://schemas.microsoft.com/office/powerpoint/2010/main" val="1569939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A3C544E-B224-4D44-A5AB-D7ECEB1518F2}" type="datetimeFigureOut">
              <a:rPr lang="fr-FR" smtClean="0"/>
              <a:t>04/12/2017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1507B59-82A9-4F45-BE10-1839DE469E48}" type="slidenum">
              <a:rPr lang="fr-FR" smtClean="0"/>
              <a:t>‹#›</a:t>
            </a:fld>
            <a:endParaRPr lang="fr-FR"/>
          </a:p>
        </p:txBody>
      </p:sp>
    </p:spTree>
    <p:extLst>
      <p:ext uri="{BB962C8B-B14F-4D97-AF65-F5344CB8AC3E}">
        <p14:creationId xmlns:p14="http://schemas.microsoft.com/office/powerpoint/2010/main" val="2628262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A3C544E-B224-4D44-A5AB-D7ECEB1518F2}" type="datetimeFigureOut">
              <a:rPr lang="fr-FR" smtClean="0"/>
              <a:t>04/12/2017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1507B59-82A9-4F45-BE10-1839DE469E48}" type="slidenum">
              <a:rPr lang="fr-FR" smtClean="0"/>
              <a:t>‹#›</a:t>
            </a:fld>
            <a:endParaRPr lang="fr-FR"/>
          </a:p>
        </p:txBody>
      </p:sp>
    </p:spTree>
    <p:extLst>
      <p:ext uri="{BB962C8B-B14F-4D97-AF65-F5344CB8AC3E}">
        <p14:creationId xmlns:p14="http://schemas.microsoft.com/office/powerpoint/2010/main" val="2744114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3C544E-B224-4D44-A5AB-D7ECEB1518F2}" type="datetimeFigureOut">
              <a:rPr lang="fr-FR" smtClean="0"/>
              <a:t>04/12/2017</a:t>
            </a:fld>
            <a:endParaRPr lang="fr-F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507B59-82A9-4F45-BE10-1839DE469E48}" type="slidenum">
              <a:rPr lang="fr-FR" smtClean="0"/>
              <a:t>‹#›</a:t>
            </a:fld>
            <a:endParaRPr lang="fr-FR"/>
          </a:p>
        </p:txBody>
      </p:sp>
    </p:spTree>
    <p:extLst>
      <p:ext uri="{BB962C8B-B14F-4D97-AF65-F5344CB8AC3E}">
        <p14:creationId xmlns:p14="http://schemas.microsoft.com/office/powerpoint/2010/main" val="31088671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68812" y="210337"/>
            <a:ext cx="8350526" cy="1470025"/>
          </a:xfrm>
          <a:noFill/>
        </p:spPr>
        <p:txBody>
          <a:bodyPr>
            <a:normAutofit/>
          </a:bodyPr>
          <a:lstStyle/>
          <a:p>
            <a:pPr algn="r"/>
            <a:r>
              <a:rPr lang="fr-FR" sz="4000" b="1" dirty="0">
                <a:solidFill>
                  <a:srgbClr val="1F497D"/>
                </a:solidFill>
                <a:latin typeface="Arial Rounded MT Bold" panose="020F0704030504030204" pitchFamily="34" charset="0"/>
              </a:rPr>
              <a:t>Présentation de PARO</a:t>
            </a:r>
            <a:endParaRPr lang="en-GB" sz="4000" b="1" dirty="0">
              <a:solidFill>
                <a:srgbClr val="1F497D"/>
              </a:solidFill>
              <a:latin typeface="Arial Rounded MT Bold" panose="020F070403050403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2417996" y="3257532"/>
            <a:ext cx="4308007" cy="2785044"/>
          </a:xfrm>
          <a:prstGeom prst="rect">
            <a:avLst/>
          </a:prstGeom>
        </p:spPr>
      </p:pic>
      <p:cxnSp>
        <p:nvCxnSpPr>
          <p:cNvPr id="10" name="Straight Connector 9"/>
          <p:cNvCxnSpPr>
            <a:cxnSpLocks/>
          </p:cNvCxnSpPr>
          <p:nvPr/>
        </p:nvCxnSpPr>
        <p:spPr>
          <a:xfrm flipH="1">
            <a:off x="2436592" y="1736035"/>
            <a:ext cx="6082747" cy="0"/>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sp>
        <p:nvSpPr>
          <p:cNvPr id="6" name="Footer Placeholder 4"/>
          <p:cNvSpPr>
            <a:spLocks noGrp="1"/>
          </p:cNvSpPr>
          <p:nvPr>
            <p:ph type="ftr" sz="quarter" idx="11"/>
          </p:nvPr>
        </p:nvSpPr>
        <p:spPr>
          <a:xfrm>
            <a:off x="3028950" y="6596093"/>
            <a:ext cx="3086100" cy="365125"/>
          </a:xfrm>
        </p:spPr>
        <p:txBody>
          <a:bodyPr/>
          <a:lstStyle/>
          <a:p>
            <a:r>
              <a:rPr lang="en-GB" sz="1100" dirty="0">
                <a:solidFill>
                  <a:srgbClr val="92D050"/>
                </a:solidFill>
              </a:rPr>
              <a:t>©Inno3Med SAS</a:t>
            </a:r>
          </a:p>
        </p:txBody>
      </p:sp>
      <p:sp>
        <p:nvSpPr>
          <p:cNvPr id="2" name="Rectangle 1"/>
          <p:cNvSpPr/>
          <p:nvPr/>
        </p:nvSpPr>
        <p:spPr>
          <a:xfrm>
            <a:off x="2436592" y="1831445"/>
            <a:ext cx="6454190" cy="584775"/>
          </a:xfrm>
          <a:prstGeom prst="rect">
            <a:avLst/>
          </a:prstGeom>
        </p:spPr>
        <p:txBody>
          <a:bodyPr wrap="square">
            <a:spAutoFit/>
          </a:bodyPr>
          <a:lstStyle/>
          <a:p>
            <a:pPr algn="ctr"/>
            <a:r>
              <a:rPr lang="fr-FR" sz="3200" b="1" dirty="0">
                <a:solidFill>
                  <a:srgbClr val="1F497D"/>
                </a:solidFill>
                <a:latin typeface="Arial Rounded MT Bold" panose="020F0704030504030204" pitchFamily="34" charset="0"/>
              </a:rPr>
              <a:t>Vidéos (US) – Notes explicatives</a:t>
            </a:r>
          </a:p>
        </p:txBody>
      </p:sp>
    </p:spTree>
    <p:extLst>
      <p:ext uri="{BB962C8B-B14F-4D97-AF65-F5344CB8AC3E}">
        <p14:creationId xmlns:p14="http://schemas.microsoft.com/office/powerpoint/2010/main" val="1383742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06C54DD-BBC6-49B0-B1A5-250DC79E27CB}"/>
              </a:ext>
            </a:extLst>
          </p:cNvPr>
          <p:cNvSpPr>
            <a:spLocks noGrp="1"/>
          </p:cNvSpPr>
          <p:nvPr>
            <p:ph idx="1"/>
          </p:nvPr>
        </p:nvSpPr>
        <p:spPr/>
        <p:txBody>
          <a:bodyPr>
            <a:normAutofit fontScale="70000" lnSpcReduction="20000"/>
          </a:bodyPr>
          <a:lstStyle/>
          <a:p>
            <a:pPr marL="0" indent="0">
              <a:buNone/>
            </a:pPr>
            <a:r>
              <a:rPr lang="fr-FR" sz="3400" b="1" i="1" dirty="0">
                <a:solidFill>
                  <a:srgbClr val="92D050"/>
                </a:solidFill>
              </a:rPr>
              <a:t>Exemple de présentation - groupe</a:t>
            </a:r>
          </a:p>
          <a:p>
            <a:pPr marL="0" indent="0">
              <a:buNone/>
            </a:pPr>
            <a:endParaRPr lang="fr-FR" sz="1100" b="1" i="1" dirty="0">
              <a:solidFill>
                <a:srgbClr val="92D050"/>
              </a:solidFill>
            </a:endParaRPr>
          </a:p>
          <a:p>
            <a:pPr>
              <a:buClr>
                <a:srgbClr val="1F497D"/>
              </a:buClr>
              <a:buFont typeface="Calibri" panose="020F0502020204030204" pitchFamily="34" charset="0"/>
              <a:buChar char="•"/>
            </a:pPr>
            <a:r>
              <a:rPr lang="fr-FR" dirty="0">
                <a:solidFill>
                  <a:srgbClr val="1F497D"/>
                </a:solidFill>
              </a:rPr>
              <a:t>Aidant arrive « bon après-midi, j’ai amené mon ami PARO »</a:t>
            </a:r>
          </a:p>
          <a:p>
            <a:pPr>
              <a:buClr>
                <a:srgbClr val="1F497D"/>
              </a:buClr>
              <a:buFont typeface="Calibri" panose="020F0502020204030204" pitchFamily="34" charset="0"/>
              <a:buChar char="•"/>
            </a:pPr>
            <a:endParaRPr lang="fr-FR" sz="1100" dirty="0">
              <a:solidFill>
                <a:srgbClr val="1F497D"/>
              </a:solidFill>
            </a:endParaRPr>
          </a:p>
          <a:p>
            <a:pPr>
              <a:buClr>
                <a:srgbClr val="1F497D"/>
              </a:buClr>
              <a:buFont typeface="Calibri" panose="020F0502020204030204" pitchFamily="34" charset="0"/>
              <a:buChar char="•"/>
            </a:pPr>
            <a:r>
              <a:rPr lang="fr-FR" dirty="0">
                <a:solidFill>
                  <a:srgbClr val="1F497D"/>
                </a:solidFill>
              </a:rPr>
              <a:t>Table et chaises positionnées de manière à ce que tout le monde puisse voir les autres interagir et que l’on puisse se passer facilement PARO</a:t>
            </a:r>
          </a:p>
          <a:p>
            <a:pPr>
              <a:buClr>
                <a:srgbClr val="1F497D"/>
              </a:buClr>
              <a:buFont typeface="Calibri" panose="020F0502020204030204" pitchFamily="34" charset="0"/>
              <a:buChar char="•"/>
            </a:pPr>
            <a:endParaRPr lang="fr-FR" sz="1100" dirty="0">
              <a:solidFill>
                <a:srgbClr val="1F497D"/>
              </a:solidFill>
            </a:endParaRPr>
          </a:p>
          <a:p>
            <a:pPr>
              <a:buClr>
                <a:srgbClr val="1F497D"/>
              </a:buClr>
              <a:buFont typeface="Calibri" panose="020F0502020204030204" pitchFamily="34" charset="0"/>
              <a:buChar char="•"/>
            </a:pPr>
            <a:r>
              <a:rPr lang="fr-FR" dirty="0">
                <a:solidFill>
                  <a:srgbClr val="1F497D"/>
                </a:solidFill>
              </a:rPr>
              <a:t>Laisse sujet ouvert, parle des mouvements de PARO (‘il est content de te voir’), chaque résident vivra sa propre expérience avec PARO </a:t>
            </a:r>
          </a:p>
          <a:p>
            <a:pPr>
              <a:buClr>
                <a:srgbClr val="1F497D"/>
              </a:buClr>
              <a:buFont typeface="Calibri" panose="020F0502020204030204" pitchFamily="34" charset="0"/>
              <a:buChar char="•"/>
            </a:pPr>
            <a:endParaRPr lang="fr-FR" sz="1100" dirty="0">
              <a:solidFill>
                <a:srgbClr val="1F497D"/>
              </a:solidFill>
            </a:endParaRPr>
          </a:p>
          <a:p>
            <a:pPr>
              <a:buClr>
                <a:srgbClr val="1F497D"/>
              </a:buClr>
              <a:buFont typeface="Calibri" panose="020F0502020204030204" pitchFamily="34" charset="0"/>
              <a:buChar char="•"/>
            </a:pPr>
            <a:r>
              <a:rPr lang="fr-FR" dirty="0">
                <a:solidFill>
                  <a:srgbClr val="1F497D"/>
                </a:solidFill>
              </a:rPr>
              <a:t>Une des résidentes se met à chanter, l’aidant connait la chanson =&gt; connexion émotionnelle</a:t>
            </a:r>
          </a:p>
          <a:p>
            <a:pPr>
              <a:buClr>
                <a:srgbClr val="1F497D"/>
              </a:buClr>
              <a:buFont typeface="Calibri" panose="020F0502020204030204" pitchFamily="34" charset="0"/>
              <a:buChar char="•"/>
            </a:pPr>
            <a:endParaRPr lang="fr-FR" sz="1100" dirty="0">
              <a:solidFill>
                <a:srgbClr val="1F497D"/>
              </a:solidFill>
            </a:endParaRPr>
          </a:p>
          <a:p>
            <a:pPr>
              <a:buClr>
                <a:srgbClr val="1F497D"/>
              </a:buClr>
              <a:buFont typeface="Calibri" panose="020F0502020204030204" pitchFamily="34" charset="0"/>
              <a:buChar char="•"/>
            </a:pPr>
            <a:r>
              <a:rPr lang="fr-FR" dirty="0">
                <a:solidFill>
                  <a:srgbClr val="1F497D"/>
                </a:solidFill>
              </a:rPr>
              <a:t>Assa (1</a:t>
            </a:r>
            <a:r>
              <a:rPr lang="fr-FR" baseline="30000" dirty="0">
                <a:solidFill>
                  <a:srgbClr val="1F497D"/>
                </a:solidFill>
              </a:rPr>
              <a:t>ère</a:t>
            </a:r>
            <a:r>
              <a:rPr lang="fr-FR" dirty="0">
                <a:solidFill>
                  <a:srgbClr val="1F497D"/>
                </a:solidFill>
              </a:rPr>
              <a:t> résidente que l’on voit) est une personne anxieuse, qui déambule et ne participe pas beaucoup aux activités =&gt; avec PARO participe plus à la vie en commun</a:t>
            </a:r>
          </a:p>
          <a:p>
            <a:endParaRPr lang="fr-FR" dirty="0"/>
          </a:p>
        </p:txBody>
      </p:sp>
      <p:pic>
        <p:nvPicPr>
          <p:cNvPr id="4" name="Content Placeholder 15">
            <a:extLst>
              <a:ext uri="{FF2B5EF4-FFF2-40B4-BE49-F238E27FC236}">
                <a16:creationId xmlns:a16="http://schemas.microsoft.com/office/drawing/2014/main" id="{46684E57-B2A3-4E2D-B405-EFFCD972C87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26581" y="84956"/>
            <a:ext cx="815933" cy="543600"/>
          </a:xfrm>
          <a:prstGeom prst="rect">
            <a:avLst/>
          </a:prstGeom>
        </p:spPr>
      </p:pic>
      <p:sp>
        <p:nvSpPr>
          <p:cNvPr id="5" name="Title 1">
            <a:extLst>
              <a:ext uri="{FF2B5EF4-FFF2-40B4-BE49-F238E27FC236}">
                <a16:creationId xmlns:a16="http://schemas.microsoft.com/office/drawing/2014/main" id="{8D9381FF-B97B-4AD3-8A9A-083CDB1ED032}"/>
              </a:ext>
            </a:extLst>
          </p:cNvPr>
          <p:cNvSpPr txBox="1">
            <a:spLocks/>
          </p:cNvSpPr>
          <p:nvPr/>
        </p:nvSpPr>
        <p:spPr>
          <a:xfrm>
            <a:off x="290943" y="286416"/>
            <a:ext cx="858884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4000" b="1" dirty="0">
                <a:solidFill>
                  <a:schemeClr val="tx2"/>
                </a:solidFill>
                <a:latin typeface="Arial Rounded MT Bold" panose="020F0704030504030204" pitchFamily="34" charset="0"/>
              </a:rPr>
              <a:t>Vidéo 1 : « Assa»</a:t>
            </a:r>
          </a:p>
        </p:txBody>
      </p:sp>
      <p:cxnSp>
        <p:nvCxnSpPr>
          <p:cNvPr id="6" name="Straight Connector 5">
            <a:extLst>
              <a:ext uri="{FF2B5EF4-FFF2-40B4-BE49-F238E27FC236}">
                <a16:creationId xmlns:a16="http://schemas.microsoft.com/office/drawing/2014/main" id="{5C61EAD5-EC1B-4232-932D-2E81EF45FD0F}"/>
              </a:ext>
            </a:extLst>
          </p:cNvPr>
          <p:cNvCxnSpPr>
            <a:cxnSpLocks/>
          </p:cNvCxnSpPr>
          <p:nvPr/>
        </p:nvCxnSpPr>
        <p:spPr>
          <a:xfrm flipH="1" flipV="1">
            <a:off x="290943" y="1305100"/>
            <a:ext cx="8588843" cy="0"/>
          </a:xfrm>
          <a:prstGeom prst="line">
            <a:avLst/>
          </a:prstGeom>
          <a:ln w="2222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3192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06C54DD-BBC6-49B0-B1A5-250DC79E27CB}"/>
              </a:ext>
            </a:extLst>
          </p:cNvPr>
          <p:cNvSpPr>
            <a:spLocks noGrp="1"/>
          </p:cNvSpPr>
          <p:nvPr>
            <p:ph idx="1"/>
          </p:nvPr>
        </p:nvSpPr>
        <p:spPr/>
        <p:txBody>
          <a:bodyPr>
            <a:normAutofit fontScale="92500" lnSpcReduction="20000"/>
          </a:bodyPr>
          <a:lstStyle/>
          <a:p>
            <a:pPr marL="0" indent="0" algn="just">
              <a:buClr>
                <a:srgbClr val="1F497D"/>
              </a:buClr>
              <a:buNone/>
            </a:pPr>
            <a:r>
              <a:rPr lang="fr-FR" sz="2600" b="1" i="1" dirty="0">
                <a:solidFill>
                  <a:srgbClr val="92D050"/>
                </a:solidFill>
              </a:rPr>
              <a:t>Exemple de présentation - individuel</a:t>
            </a:r>
            <a:endParaRPr lang="en-GB" sz="2600" b="1" dirty="0">
              <a:solidFill>
                <a:srgbClr val="92D050"/>
              </a:solidFill>
            </a:endParaRPr>
          </a:p>
          <a:p>
            <a:pPr algn="just">
              <a:buClr>
                <a:srgbClr val="1F497D"/>
              </a:buClr>
              <a:buFont typeface="Calibri" panose="020F0502020204030204" pitchFamily="34" charset="0"/>
              <a:buChar char="•"/>
            </a:pPr>
            <a:endParaRPr lang="fr-FR" sz="800" dirty="0">
              <a:solidFill>
                <a:srgbClr val="1F497D"/>
              </a:solidFill>
            </a:endParaRPr>
          </a:p>
          <a:p>
            <a:pPr lvl="0" algn="just">
              <a:buClr>
                <a:srgbClr val="1F497D"/>
              </a:buClr>
              <a:buFont typeface="Calibri" panose="020F0502020204030204" pitchFamily="34" charset="0"/>
              <a:buChar char="•"/>
            </a:pPr>
            <a:r>
              <a:rPr lang="fr-FR" sz="2000" dirty="0">
                <a:solidFill>
                  <a:srgbClr val="1F497D"/>
                </a:solidFill>
              </a:rPr>
              <a:t>Environnement propice, avec de l’espace : table pour que PARO puisse y être installé à la même hauteur que les résidents</a:t>
            </a:r>
          </a:p>
          <a:p>
            <a:pPr lvl="0" algn="just">
              <a:buClr>
                <a:srgbClr val="1F497D"/>
              </a:buClr>
              <a:buFont typeface="Calibri" panose="020F0502020204030204" pitchFamily="34" charset="0"/>
              <a:buChar char="•"/>
            </a:pPr>
            <a:endParaRPr lang="fr-FR" sz="800" dirty="0">
              <a:solidFill>
                <a:srgbClr val="1F497D"/>
              </a:solidFill>
            </a:endParaRPr>
          </a:p>
          <a:p>
            <a:pPr lvl="0" algn="just">
              <a:buClr>
                <a:srgbClr val="1F497D"/>
              </a:buClr>
              <a:buFont typeface="Calibri" panose="020F0502020204030204" pitchFamily="34" charset="0"/>
              <a:buChar char="•"/>
            </a:pPr>
            <a:r>
              <a:rPr lang="fr-FR" sz="2000" dirty="0">
                <a:solidFill>
                  <a:srgbClr val="1F497D"/>
                </a:solidFill>
              </a:rPr>
              <a:t>Aidant amène PARO dans ses bras, la résidente parle du poids de PARO, l’aidante lui demande si PARO peut rester avec  elle, elle donne son accord et s’en suit un échange sur les réactions de PARO (il bouge, fait du bruit…). L’aidant rebondit sur les mots du résident, confirme ses dires, caresse PARO en même temps qu’elle</a:t>
            </a:r>
          </a:p>
          <a:p>
            <a:pPr lvl="0" algn="just">
              <a:buClr>
                <a:srgbClr val="1F497D"/>
              </a:buClr>
              <a:buFont typeface="Calibri" panose="020F0502020204030204" pitchFamily="34" charset="0"/>
              <a:buChar char="•"/>
            </a:pPr>
            <a:endParaRPr lang="fr-FR" sz="800" dirty="0">
              <a:solidFill>
                <a:srgbClr val="1F497D"/>
              </a:solidFill>
            </a:endParaRPr>
          </a:p>
          <a:p>
            <a:pPr lvl="0" algn="just">
              <a:buClr>
                <a:srgbClr val="1F497D"/>
              </a:buClr>
              <a:buFont typeface="Calibri" panose="020F0502020204030204" pitchFamily="34" charset="0"/>
              <a:buChar char="•"/>
            </a:pPr>
            <a:r>
              <a:rPr lang="fr-FR" sz="2000" dirty="0">
                <a:solidFill>
                  <a:srgbClr val="1F497D"/>
                </a:solidFill>
              </a:rPr>
              <a:t>Possibilité aussi de refléter les sentiments du résident «  PARO semble être bien avec vous, est-ce que vous vous sentez bien aussi avec PARO ? »</a:t>
            </a:r>
          </a:p>
          <a:p>
            <a:pPr lvl="0" algn="just">
              <a:buClr>
                <a:srgbClr val="1F497D"/>
              </a:buClr>
              <a:buFont typeface="Calibri" panose="020F0502020204030204" pitchFamily="34" charset="0"/>
              <a:buChar char="•"/>
            </a:pPr>
            <a:endParaRPr lang="fr-FR" sz="800" dirty="0">
              <a:solidFill>
                <a:srgbClr val="1F497D"/>
              </a:solidFill>
            </a:endParaRPr>
          </a:p>
          <a:p>
            <a:pPr algn="just">
              <a:buClr>
                <a:srgbClr val="1F497D"/>
              </a:buClr>
              <a:buFont typeface="Calibri" panose="020F0502020204030204" pitchFamily="34" charset="0"/>
              <a:buChar char="•"/>
            </a:pPr>
            <a:r>
              <a:rPr lang="fr-FR" sz="2000" dirty="0">
                <a:solidFill>
                  <a:srgbClr val="1F497D"/>
                </a:solidFill>
              </a:rPr>
              <a:t>2</a:t>
            </a:r>
            <a:r>
              <a:rPr lang="fr-FR" sz="2000" baseline="30000" dirty="0">
                <a:solidFill>
                  <a:srgbClr val="1F497D"/>
                </a:solidFill>
              </a:rPr>
              <a:t>ème</a:t>
            </a:r>
            <a:r>
              <a:rPr lang="fr-FR" sz="2000" dirty="0">
                <a:solidFill>
                  <a:srgbClr val="1F497D"/>
                </a:solidFill>
              </a:rPr>
              <a:t> résident interagit également par le non-verbal, mais on note le changement d’expression et le fait qu’elle fixe constamment PARO =&gt; participation et bénéfice de l’expérience partagé</a:t>
            </a:r>
            <a:endParaRPr lang="en-GB" sz="2000" dirty="0"/>
          </a:p>
        </p:txBody>
      </p:sp>
      <p:pic>
        <p:nvPicPr>
          <p:cNvPr id="4" name="Content Placeholder 15">
            <a:extLst>
              <a:ext uri="{FF2B5EF4-FFF2-40B4-BE49-F238E27FC236}">
                <a16:creationId xmlns:a16="http://schemas.microsoft.com/office/drawing/2014/main" id="{46684E57-B2A3-4E2D-B405-EFFCD972C87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26581" y="84956"/>
            <a:ext cx="815933" cy="543600"/>
          </a:xfrm>
          <a:prstGeom prst="rect">
            <a:avLst/>
          </a:prstGeom>
        </p:spPr>
      </p:pic>
      <p:sp>
        <p:nvSpPr>
          <p:cNvPr id="5" name="Title 1">
            <a:extLst>
              <a:ext uri="{FF2B5EF4-FFF2-40B4-BE49-F238E27FC236}">
                <a16:creationId xmlns:a16="http://schemas.microsoft.com/office/drawing/2014/main" id="{8D9381FF-B97B-4AD3-8A9A-083CDB1ED032}"/>
              </a:ext>
            </a:extLst>
          </p:cNvPr>
          <p:cNvSpPr txBox="1">
            <a:spLocks/>
          </p:cNvSpPr>
          <p:nvPr/>
        </p:nvSpPr>
        <p:spPr>
          <a:xfrm>
            <a:off x="290943" y="286416"/>
            <a:ext cx="858884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4000" b="1" dirty="0">
                <a:solidFill>
                  <a:schemeClr val="tx2"/>
                </a:solidFill>
                <a:latin typeface="Arial Rounded MT Bold" panose="020F0704030504030204" pitchFamily="34" charset="0"/>
              </a:rPr>
              <a:t>Vidéo 2 : « Meeting PARO »</a:t>
            </a:r>
            <a:endParaRPr lang="en-GB" sz="4800" b="1" dirty="0">
              <a:solidFill>
                <a:srgbClr val="1F497D"/>
              </a:solidFill>
              <a:latin typeface="Arial Rounded MT Bold" panose="020F0704030504030204" pitchFamily="34" charset="0"/>
            </a:endParaRPr>
          </a:p>
        </p:txBody>
      </p:sp>
      <p:cxnSp>
        <p:nvCxnSpPr>
          <p:cNvPr id="6" name="Straight Connector 5">
            <a:extLst>
              <a:ext uri="{FF2B5EF4-FFF2-40B4-BE49-F238E27FC236}">
                <a16:creationId xmlns:a16="http://schemas.microsoft.com/office/drawing/2014/main" id="{5C61EAD5-EC1B-4232-932D-2E81EF45FD0F}"/>
              </a:ext>
            </a:extLst>
          </p:cNvPr>
          <p:cNvCxnSpPr>
            <a:cxnSpLocks/>
          </p:cNvCxnSpPr>
          <p:nvPr/>
        </p:nvCxnSpPr>
        <p:spPr>
          <a:xfrm flipH="1" flipV="1">
            <a:off x="290943" y="1305100"/>
            <a:ext cx="8588843" cy="0"/>
          </a:xfrm>
          <a:prstGeom prst="line">
            <a:avLst/>
          </a:prstGeom>
          <a:ln w="2222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9280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06C54DD-BBC6-49B0-B1A5-250DC79E27CB}"/>
              </a:ext>
            </a:extLst>
          </p:cNvPr>
          <p:cNvSpPr>
            <a:spLocks noGrp="1"/>
          </p:cNvSpPr>
          <p:nvPr>
            <p:ph idx="1"/>
          </p:nvPr>
        </p:nvSpPr>
        <p:spPr/>
        <p:txBody>
          <a:bodyPr>
            <a:normAutofit lnSpcReduction="10000"/>
          </a:bodyPr>
          <a:lstStyle/>
          <a:p>
            <a:pPr marL="0" indent="0" algn="just">
              <a:buClr>
                <a:srgbClr val="1F497D"/>
              </a:buClr>
              <a:buNone/>
            </a:pPr>
            <a:r>
              <a:rPr lang="fr-FR" sz="2400" b="1" i="1" dirty="0">
                <a:solidFill>
                  <a:srgbClr val="92D050"/>
                </a:solidFill>
              </a:rPr>
              <a:t>Exemple de présentation - individuel</a:t>
            </a:r>
            <a:endParaRPr lang="en-GB" sz="2400" b="1" dirty="0">
              <a:solidFill>
                <a:srgbClr val="92D050"/>
              </a:solidFill>
            </a:endParaRPr>
          </a:p>
          <a:p>
            <a:pPr>
              <a:buClr>
                <a:srgbClr val="1F497D"/>
              </a:buClr>
              <a:buFont typeface="Calibri" panose="020F0502020204030204" pitchFamily="34" charset="0"/>
              <a:buChar char="•"/>
            </a:pPr>
            <a:endParaRPr lang="fr-FR" sz="1000" dirty="0">
              <a:solidFill>
                <a:srgbClr val="1F497D"/>
              </a:solidFill>
            </a:endParaRPr>
          </a:p>
          <a:p>
            <a:pPr>
              <a:buClr>
                <a:srgbClr val="1F497D"/>
              </a:buClr>
              <a:buFont typeface="Calibri" panose="020F0502020204030204" pitchFamily="34" charset="0"/>
              <a:buChar char="•"/>
            </a:pPr>
            <a:r>
              <a:rPr lang="fr-FR" sz="2000" dirty="0">
                <a:solidFill>
                  <a:srgbClr val="1F497D"/>
                </a:solidFill>
              </a:rPr>
              <a:t>Dorothy a perdu la plupart de ses capacités de communication, langage incohérent</a:t>
            </a:r>
          </a:p>
          <a:p>
            <a:pPr>
              <a:buClr>
                <a:srgbClr val="1F497D"/>
              </a:buClr>
              <a:buFont typeface="Calibri" panose="020F0502020204030204" pitchFamily="34" charset="0"/>
              <a:buChar char="•"/>
            </a:pPr>
            <a:endParaRPr lang="en-GB" sz="2000" dirty="0">
              <a:solidFill>
                <a:srgbClr val="1F497D"/>
              </a:solidFill>
            </a:endParaRPr>
          </a:p>
          <a:p>
            <a:pPr lvl="0">
              <a:buClr>
                <a:srgbClr val="1F497D"/>
              </a:buClr>
              <a:buFont typeface="Calibri" panose="020F0502020204030204" pitchFamily="34" charset="0"/>
              <a:buChar char="•"/>
            </a:pPr>
            <a:r>
              <a:rPr lang="fr-FR" sz="2000" dirty="0">
                <a:solidFill>
                  <a:srgbClr val="1F497D"/>
                </a:solidFill>
              </a:rPr>
              <a:t>Noter la position de l’aidante = à genoux à côté, demande à la résidente si « ça va ? » et cherche l’interaction « il pèse un peu, n’est-ce pas ? »</a:t>
            </a:r>
          </a:p>
          <a:p>
            <a:pPr lvl="0">
              <a:buClr>
                <a:srgbClr val="1F497D"/>
              </a:buClr>
              <a:buFont typeface="Calibri" panose="020F0502020204030204" pitchFamily="34" charset="0"/>
              <a:buChar char="•"/>
            </a:pPr>
            <a:endParaRPr lang="fr-FR" sz="2000" dirty="0">
              <a:solidFill>
                <a:srgbClr val="1F497D"/>
              </a:solidFill>
            </a:endParaRPr>
          </a:p>
          <a:p>
            <a:pPr lvl="0">
              <a:buClr>
                <a:srgbClr val="1F497D"/>
              </a:buClr>
              <a:buFont typeface="Calibri" panose="020F0502020204030204" pitchFamily="34" charset="0"/>
              <a:buChar char="•"/>
            </a:pPr>
            <a:r>
              <a:rPr lang="fr-FR" sz="2000" dirty="0">
                <a:solidFill>
                  <a:srgbClr val="1F497D"/>
                </a:solidFill>
              </a:rPr>
              <a:t>Fille participe, caresse PARO</a:t>
            </a:r>
          </a:p>
          <a:p>
            <a:pPr lvl="0">
              <a:buClr>
                <a:srgbClr val="1F497D"/>
              </a:buClr>
              <a:buFont typeface="Calibri" panose="020F0502020204030204" pitchFamily="34" charset="0"/>
              <a:buChar char="•"/>
            </a:pPr>
            <a:endParaRPr lang="fr-FR" sz="2000" dirty="0">
              <a:solidFill>
                <a:srgbClr val="1F497D"/>
              </a:solidFill>
            </a:endParaRPr>
          </a:p>
          <a:p>
            <a:pPr marL="400050" lvl="1" indent="0">
              <a:buClr>
                <a:srgbClr val="1F497D"/>
              </a:buClr>
              <a:buNone/>
            </a:pPr>
            <a:r>
              <a:rPr lang="fr-FR" sz="2000" dirty="0">
                <a:solidFill>
                  <a:srgbClr val="1F497D"/>
                </a:solidFill>
              </a:rPr>
              <a:t>=&gt; lien se recrée entre la mère et la fille « il veut que tu le caresses »  (La fille dira d’ailleurs que c’était la 1</a:t>
            </a:r>
            <a:r>
              <a:rPr lang="fr-FR" sz="2000" baseline="30000" dirty="0">
                <a:solidFill>
                  <a:srgbClr val="1F497D"/>
                </a:solidFill>
              </a:rPr>
              <a:t>ère</a:t>
            </a:r>
            <a:r>
              <a:rPr lang="fr-FR" sz="2000" dirty="0">
                <a:solidFill>
                  <a:srgbClr val="1F497D"/>
                </a:solidFill>
              </a:rPr>
              <a:t> fois qu’elle entendait sa mère prononcer des paroles cohérentes) =&gt; une connexion s’est créée</a:t>
            </a:r>
          </a:p>
          <a:p>
            <a:pPr marL="0" indent="0" algn="just">
              <a:buClr>
                <a:srgbClr val="1F497D"/>
              </a:buClr>
              <a:buNone/>
            </a:pPr>
            <a:endParaRPr lang="en-GB" sz="2000" dirty="0"/>
          </a:p>
        </p:txBody>
      </p:sp>
      <p:pic>
        <p:nvPicPr>
          <p:cNvPr id="4" name="Content Placeholder 15">
            <a:extLst>
              <a:ext uri="{FF2B5EF4-FFF2-40B4-BE49-F238E27FC236}">
                <a16:creationId xmlns:a16="http://schemas.microsoft.com/office/drawing/2014/main" id="{46684E57-B2A3-4E2D-B405-EFFCD972C87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26581" y="84956"/>
            <a:ext cx="815933" cy="543600"/>
          </a:xfrm>
          <a:prstGeom prst="rect">
            <a:avLst/>
          </a:prstGeom>
        </p:spPr>
      </p:pic>
      <p:sp>
        <p:nvSpPr>
          <p:cNvPr id="5" name="Title 1">
            <a:extLst>
              <a:ext uri="{FF2B5EF4-FFF2-40B4-BE49-F238E27FC236}">
                <a16:creationId xmlns:a16="http://schemas.microsoft.com/office/drawing/2014/main" id="{8D9381FF-B97B-4AD3-8A9A-083CDB1ED032}"/>
              </a:ext>
            </a:extLst>
          </p:cNvPr>
          <p:cNvSpPr txBox="1">
            <a:spLocks/>
          </p:cNvSpPr>
          <p:nvPr/>
        </p:nvSpPr>
        <p:spPr>
          <a:xfrm>
            <a:off x="290943" y="286416"/>
            <a:ext cx="858884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4000" b="1" dirty="0">
                <a:solidFill>
                  <a:schemeClr val="tx2"/>
                </a:solidFill>
                <a:latin typeface="Arial Rounded MT Bold" panose="020F0704030504030204" pitchFamily="34" charset="0"/>
              </a:rPr>
              <a:t>Vidéo 3 : Dorothy - Mère &amp; Fille</a:t>
            </a:r>
          </a:p>
        </p:txBody>
      </p:sp>
      <p:cxnSp>
        <p:nvCxnSpPr>
          <p:cNvPr id="6" name="Straight Connector 5">
            <a:extLst>
              <a:ext uri="{FF2B5EF4-FFF2-40B4-BE49-F238E27FC236}">
                <a16:creationId xmlns:a16="http://schemas.microsoft.com/office/drawing/2014/main" id="{5C61EAD5-EC1B-4232-932D-2E81EF45FD0F}"/>
              </a:ext>
            </a:extLst>
          </p:cNvPr>
          <p:cNvCxnSpPr>
            <a:cxnSpLocks/>
          </p:cNvCxnSpPr>
          <p:nvPr/>
        </p:nvCxnSpPr>
        <p:spPr>
          <a:xfrm flipH="1" flipV="1">
            <a:off x="290943" y="1305100"/>
            <a:ext cx="8588843" cy="0"/>
          </a:xfrm>
          <a:prstGeom prst="line">
            <a:avLst/>
          </a:prstGeom>
          <a:ln w="2222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93738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06C54DD-BBC6-49B0-B1A5-250DC79E27CB}"/>
              </a:ext>
            </a:extLst>
          </p:cNvPr>
          <p:cNvSpPr>
            <a:spLocks noGrp="1"/>
          </p:cNvSpPr>
          <p:nvPr>
            <p:ph idx="1"/>
          </p:nvPr>
        </p:nvSpPr>
        <p:spPr/>
        <p:txBody>
          <a:bodyPr>
            <a:normAutofit fontScale="85000" lnSpcReduction="20000"/>
          </a:bodyPr>
          <a:lstStyle/>
          <a:p>
            <a:pPr marL="0" indent="0">
              <a:buClr>
                <a:srgbClr val="1F497D"/>
              </a:buClr>
              <a:buNone/>
            </a:pPr>
            <a:r>
              <a:rPr lang="fr-FR" b="1" i="1" dirty="0">
                <a:solidFill>
                  <a:srgbClr val="92D050"/>
                </a:solidFill>
              </a:rPr>
              <a:t>Exemple de présentation - individuel</a:t>
            </a:r>
          </a:p>
          <a:p>
            <a:pPr marL="0" indent="0">
              <a:buClr>
                <a:srgbClr val="1F497D"/>
              </a:buClr>
              <a:buNone/>
            </a:pPr>
            <a:endParaRPr lang="fr-FR" sz="500" b="1" dirty="0">
              <a:solidFill>
                <a:srgbClr val="92D050"/>
              </a:solidFill>
            </a:endParaRPr>
          </a:p>
          <a:p>
            <a:pPr lvl="1">
              <a:buClr>
                <a:srgbClr val="1F497D"/>
              </a:buClr>
              <a:buFont typeface="Courier New" panose="02070309020205020404" pitchFamily="49" charset="0"/>
              <a:buChar char="o"/>
            </a:pPr>
            <a:r>
              <a:rPr lang="fr-FR" sz="2000" dirty="0">
                <a:solidFill>
                  <a:srgbClr val="1F497D"/>
                </a:solidFill>
              </a:rPr>
              <a:t>diagnostiquée Alzheimer Précoce, a du être transférée d’institution suite à l’ouragan Katrina</a:t>
            </a:r>
          </a:p>
          <a:p>
            <a:pPr lvl="1">
              <a:buFont typeface="Courier New" panose="02070309020205020404" pitchFamily="49" charset="0"/>
              <a:buChar char="o"/>
            </a:pPr>
            <a:r>
              <a:rPr lang="fr-FR" sz="2000" dirty="0">
                <a:solidFill>
                  <a:srgbClr val="1F497D"/>
                </a:solidFill>
              </a:rPr>
              <a:t>à son arrivée, personne enjouée, active, puis forte dégradation en 5 années, devenue anxieuse, agitée</a:t>
            </a:r>
          </a:p>
          <a:p>
            <a:pPr lvl="1">
              <a:buFont typeface="Courier New" panose="02070309020205020404" pitchFamily="49" charset="0"/>
              <a:buChar char="o"/>
            </a:pPr>
            <a:r>
              <a:rPr lang="fr-FR" sz="2000" dirty="0">
                <a:solidFill>
                  <a:srgbClr val="1F497D"/>
                </a:solidFill>
              </a:rPr>
              <a:t>personne aimant les animaux, ayant eu un chat</a:t>
            </a:r>
          </a:p>
          <a:p>
            <a:pPr lvl="1"/>
            <a:endParaRPr lang="fr-FR" sz="1000" dirty="0">
              <a:solidFill>
                <a:srgbClr val="1F497D"/>
              </a:solidFill>
            </a:endParaRPr>
          </a:p>
          <a:p>
            <a:pPr>
              <a:buClr>
                <a:srgbClr val="1F497D"/>
              </a:buClr>
              <a:buFont typeface="Calibri" panose="020F0502020204030204" pitchFamily="34" charset="0"/>
              <a:buChar char="•"/>
            </a:pPr>
            <a:r>
              <a:rPr lang="fr-FR" sz="2000" dirty="0">
                <a:solidFill>
                  <a:srgbClr val="1F497D"/>
                </a:solidFill>
              </a:rPr>
              <a:t>Aidante se met à la hauteur de la résidente, va chercher le contact avec les yeux, puis en aidant avec le toucher, mais jamais de manière agressive, ni en se pressant (soulève même PARO pour qu’il n’y ait qu’un toucher avec la main). Pose des questions « est-ce que tu l’entends, est-ce que tu le sens ? »</a:t>
            </a:r>
          </a:p>
          <a:p>
            <a:pPr>
              <a:buClr>
                <a:srgbClr val="1F497D"/>
              </a:buClr>
              <a:buFont typeface="Calibri" panose="020F0502020204030204" pitchFamily="34" charset="0"/>
              <a:buChar char="•"/>
            </a:pPr>
            <a:endParaRPr lang="fr-FR" sz="1000" dirty="0">
              <a:solidFill>
                <a:srgbClr val="1F497D"/>
              </a:solidFill>
            </a:endParaRPr>
          </a:p>
          <a:p>
            <a:pPr>
              <a:buClr>
                <a:srgbClr val="1F497D"/>
              </a:buClr>
              <a:buFont typeface="Calibri" panose="020F0502020204030204" pitchFamily="34" charset="0"/>
              <a:buChar char="•"/>
            </a:pPr>
            <a:r>
              <a:rPr lang="fr-FR" sz="2000" dirty="0">
                <a:solidFill>
                  <a:srgbClr val="1F497D"/>
                </a:solidFill>
              </a:rPr>
              <a:t>Se base sur l’histoire de la résidente « il est doux comme votre chat »</a:t>
            </a:r>
          </a:p>
          <a:p>
            <a:pPr>
              <a:buClr>
                <a:srgbClr val="1F497D"/>
              </a:buClr>
              <a:buFont typeface="Calibri" panose="020F0502020204030204" pitchFamily="34" charset="0"/>
              <a:buChar char="•"/>
            </a:pPr>
            <a:endParaRPr lang="fr-FR" sz="1000" dirty="0">
              <a:solidFill>
                <a:srgbClr val="1F497D"/>
              </a:solidFill>
            </a:endParaRPr>
          </a:p>
          <a:p>
            <a:pPr>
              <a:buClr>
                <a:srgbClr val="1F497D"/>
              </a:buClr>
              <a:buFont typeface="Calibri" panose="020F0502020204030204" pitchFamily="34" charset="0"/>
              <a:buChar char="•"/>
            </a:pPr>
            <a:r>
              <a:rPr lang="fr-FR" sz="2000" dirty="0">
                <a:solidFill>
                  <a:srgbClr val="1F497D"/>
                </a:solidFill>
              </a:rPr>
              <a:t>Puis ‘il te parle, il est content de te voir’</a:t>
            </a:r>
          </a:p>
          <a:p>
            <a:pPr>
              <a:buClr>
                <a:srgbClr val="1F497D"/>
              </a:buClr>
              <a:buFont typeface="Calibri" panose="020F0502020204030204" pitchFamily="34" charset="0"/>
              <a:buChar char="•"/>
            </a:pPr>
            <a:endParaRPr lang="fr-FR" sz="1000" dirty="0">
              <a:solidFill>
                <a:srgbClr val="1F497D"/>
              </a:solidFill>
            </a:endParaRPr>
          </a:p>
          <a:p>
            <a:pPr>
              <a:buClr>
                <a:srgbClr val="1F497D"/>
              </a:buClr>
              <a:buFont typeface="Calibri" panose="020F0502020204030204" pitchFamily="34" charset="0"/>
              <a:buChar char="•"/>
            </a:pPr>
            <a:r>
              <a:rPr lang="fr-FR" sz="2000" dirty="0">
                <a:solidFill>
                  <a:srgbClr val="1F497D"/>
                </a:solidFill>
              </a:rPr>
              <a:t>On voit bien le « réveil » de Betsy, l’expression des sentiments qui ressurgissent</a:t>
            </a:r>
          </a:p>
        </p:txBody>
      </p:sp>
      <p:pic>
        <p:nvPicPr>
          <p:cNvPr id="4" name="Content Placeholder 15">
            <a:extLst>
              <a:ext uri="{FF2B5EF4-FFF2-40B4-BE49-F238E27FC236}">
                <a16:creationId xmlns:a16="http://schemas.microsoft.com/office/drawing/2014/main" id="{46684E57-B2A3-4E2D-B405-EFFCD972C87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26581" y="84956"/>
            <a:ext cx="815933" cy="543600"/>
          </a:xfrm>
          <a:prstGeom prst="rect">
            <a:avLst/>
          </a:prstGeom>
        </p:spPr>
      </p:pic>
      <p:sp>
        <p:nvSpPr>
          <p:cNvPr id="5" name="Title 1">
            <a:extLst>
              <a:ext uri="{FF2B5EF4-FFF2-40B4-BE49-F238E27FC236}">
                <a16:creationId xmlns:a16="http://schemas.microsoft.com/office/drawing/2014/main" id="{8D9381FF-B97B-4AD3-8A9A-083CDB1ED032}"/>
              </a:ext>
            </a:extLst>
          </p:cNvPr>
          <p:cNvSpPr txBox="1">
            <a:spLocks/>
          </p:cNvSpPr>
          <p:nvPr/>
        </p:nvSpPr>
        <p:spPr>
          <a:xfrm>
            <a:off x="290943" y="286416"/>
            <a:ext cx="858884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4000" b="1" dirty="0">
                <a:solidFill>
                  <a:schemeClr val="tx2"/>
                </a:solidFill>
                <a:latin typeface="Arial Rounded MT Bold" panose="020F0704030504030204" pitchFamily="34" charset="0"/>
              </a:rPr>
              <a:t>Vidéo 4 : Betsy</a:t>
            </a:r>
            <a:endParaRPr lang="en-GB" sz="4800" b="1" dirty="0">
              <a:solidFill>
                <a:srgbClr val="1F497D"/>
              </a:solidFill>
              <a:latin typeface="Arial Rounded MT Bold" panose="020F0704030504030204" pitchFamily="34" charset="0"/>
            </a:endParaRPr>
          </a:p>
        </p:txBody>
      </p:sp>
      <p:cxnSp>
        <p:nvCxnSpPr>
          <p:cNvPr id="6" name="Straight Connector 5">
            <a:extLst>
              <a:ext uri="{FF2B5EF4-FFF2-40B4-BE49-F238E27FC236}">
                <a16:creationId xmlns:a16="http://schemas.microsoft.com/office/drawing/2014/main" id="{5C61EAD5-EC1B-4232-932D-2E81EF45FD0F}"/>
              </a:ext>
            </a:extLst>
          </p:cNvPr>
          <p:cNvCxnSpPr>
            <a:cxnSpLocks/>
          </p:cNvCxnSpPr>
          <p:nvPr/>
        </p:nvCxnSpPr>
        <p:spPr>
          <a:xfrm flipH="1" flipV="1">
            <a:off x="290943" y="1305100"/>
            <a:ext cx="8588843" cy="0"/>
          </a:xfrm>
          <a:prstGeom prst="line">
            <a:avLst/>
          </a:prstGeom>
          <a:ln w="2222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3855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06C54DD-BBC6-49B0-B1A5-250DC79E27CB}"/>
              </a:ext>
            </a:extLst>
          </p:cNvPr>
          <p:cNvSpPr>
            <a:spLocks noGrp="1"/>
          </p:cNvSpPr>
          <p:nvPr>
            <p:ph idx="1"/>
          </p:nvPr>
        </p:nvSpPr>
        <p:spPr/>
        <p:txBody>
          <a:bodyPr>
            <a:normAutofit/>
          </a:bodyPr>
          <a:lstStyle/>
          <a:p>
            <a:pPr marL="0" indent="0" algn="just">
              <a:buClr>
                <a:srgbClr val="1F497D"/>
              </a:buClr>
              <a:buNone/>
            </a:pPr>
            <a:r>
              <a:rPr lang="fr-FR" sz="2400" b="1" i="1" dirty="0">
                <a:solidFill>
                  <a:srgbClr val="92D050"/>
                </a:solidFill>
              </a:rPr>
              <a:t>Exemple de présentation - individuel</a:t>
            </a:r>
            <a:endParaRPr lang="en-GB" sz="2400" b="1" dirty="0">
              <a:solidFill>
                <a:srgbClr val="92D050"/>
              </a:solidFill>
            </a:endParaRPr>
          </a:p>
          <a:p>
            <a:pPr marL="0" indent="0" algn="just">
              <a:buClr>
                <a:srgbClr val="1F497D"/>
              </a:buClr>
              <a:buNone/>
            </a:pPr>
            <a:endParaRPr lang="fr-FR" sz="1000" dirty="0">
              <a:solidFill>
                <a:srgbClr val="1F497D"/>
              </a:solidFill>
            </a:endParaRPr>
          </a:p>
          <a:p>
            <a:pPr algn="just">
              <a:buClr>
                <a:srgbClr val="1F497D"/>
              </a:buClr>
              <a:buFont typeface="Calibri" panose="020F0502020204030204" pitchFamily="34" charset="0"/>
              <a:buChar char="•"/>
            </a:pPr>
            <a:r>
              <a:rPr lang="fr-FR" sz="2000" dirty="0">
                <a:solidFill>
                  <a:srgbClr val="1F497D"/>
                </a:solidFill>
              </a:rPr>
              <a:t>Aidant se met à la hauteur du résident</a:t>
            </a:r>
          </a:p>
          <a:p>
            <a:pPr algn="just">
              <a:buClr>
                <a:srgbClr val="1F497D"/>
              </a:buClr>
              <a:buFont typeface="Calibri" panose="020F0502020204030204" pitchFamily="34" charset="0"/>
              <a:buChar char="•"/>
            </a:pPr>
            <a:endParaRPr lang="fr-FR" sz="2000" dirty="0">
              <a:solidFill>
                <a:srgbClr val="1F497D"/>
              </a:solidFill>
            </a:endParaRPr>
          </a:p>
          <a:p>
            <a:pPr algn="just">
              <a:buClr>
                <a:srgbClr val="1F497D"/>
              </a:buClr>
              <a:buFont typeface="Calibri" panose="020F0502020204030204" pitchFamily="34" charset="0"/>
              <a:buChar char="•"/>
            </a:pPr>
            <a:r>
              <a:rPr lang="fr-FR" sz="2000" dirty="0">
                <a:solidFill>
                  <a:srgbClr val="1F497D"/>
                </a:solidFill>
              </a:rPr>
              <a:t>Echange « il aime être caressé, caressez-le ! »</a:t>
            </a:r>
          </a:p>
          <a:p>
            <a:pPr algn="just">
              <a:buClr>
                <a:srgbClr val="1F497D"/>
              </a:buClr>
              <a:buFont typeface="Calibri" panose="020F0502020204030204" pitchFamily="34" charset="0"/>
              <a:buChar char="•"/>
            </a:pPr>
            <a:endParaRPr lang="fr-FR" sz="2000" dirty="0">
              <a:solidFill>
                <a:srgbClr val="1F497D"/>
              </a:solidFill>
            </a:endParaRPr>
          </a:p>
          <a:p>
            <a:pPr algn="just">
              <a:buClr>
                <a:srgbClr val="1F497D"/>
              </a:buClr>
              <a:buFont typeface="Calibri" panose="020F0502020204030204" pitchFamily="34" charset="0"/>
              <a:buChar char="•"/>
            </a:pPr>
            <a:r>
              <a:rPr lang="fr-FR" sz="2000" dirty="0">
                <a:solidFill>
                  <a:srgbClr val="1F497D"/>
                </a:solidFill>
              </a:rPr>
              <a:t>Puis lorsque la résidente remarque qu’il bouge, l’aidant reprend ses propos et les affirmes « il a bougé ? je le sens il a bougé ! »</a:t>
            </a:r>
          </a:p>
          <a:p>
            <a:pPr algn="just">
              <a:buClr>
                <a:srgbClr val="1F497D"/>
              </a:buClr>
              <a:buFont typeface="Calibri" panose="020F0502020204030204" pitchFamily="34" charset="0"/>
              <a:buChar char="•"/>
            </a:pPr>
            <a:endParaRPr lang="fr-FR" sz="2000" dirty="0">
              <a:solidFill>
                <a:srgbClr val="1F497D"/>
              </a:solidFill>
            </a:endParaRPr>
          </a:p>
          <a:p>
            <a:pPr algn="just">
              <a:buClr>
                <a:srgbClr val="1F497D"/>
              </a:buClr>
              <a:buFont typeface="Calibri" panose="020F0502020204030204" pitchFamily="34" charset="0"/>
              <a:buChar char="•"/>
            </a:pPr>
            <a:r>
              <a:rPr lang="fr-FR" sz="2000" dirty="0">
                <a:solidFill>
                  <a:srgbClr val="1F497D"/>
                </a:solidFill>
              </a:rPr>
              <a:t>«  Je sais »</a:t>
            </a:r>
            <a:endParaRPr lang="fr-FR" sz="2000" dirty="0"/>
          </a:p>
          <a:p>
            <a:pPr marL="0" indent="0" algn="just">
              <a:buClr>
                <a:srgbClr val="1F497D"/>
              </a:buClr>
              <a:buNone/>
            </a:pPr>
            <a:endParaRPr lang="en-GB" sz="2000" dirty="0"/>
          </a:p>
        </p:txBody>
      </p:sp>
      <p:pic>
        <p:nvPicPr>
          <p:cNvPr id="4" name="Content Placeholder 15">
            <a:extLst>
              <a:ext uri="{FF2B5EF4-FFF2-40B4-BE49-F238E27FC236}">
                <a16:creationId xmlns:a16="http://schemas.microsoft.com/office/drawing/2014/main" id="{46684E57-B2A3-4E2D-B405-EFFCD972C87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26581" y="84956"/>
            <a:ext cx="815933" cy="543600"/>
          </a:xfrm>
          <a:prstGeom prst="rect">
            <a:avLst/>
          </a:prstGeom>
        </p:spPr>
      </p:pic>
      <p:sp>
        <p:nvSpPr>
          <p:cNvPr id="5" name="Title 1">
            <a:extLst>
              <a:ext uri="{FF2B5EF4-FFF2-40B4-BE49-F238E27FC236}">
                <a16:creationId xmlns:a16="http://schemas.microsoft.com/office/drawing/2014/main" id="{8D9381FF-B97B-4AD3-8A9A-083CDB1ED032}"/>
              </a:ext>
            </a:extLst>
          </p:cNvPr>
          <p:cNvSpPr txBox="1">
            <a:spLocks/>
          </p:cNvSpPr>
          <p:nvPr/>
        </p:nvSpPr>
        <p:spPr>
          <a:xfrm>
            <a:off x="290943" y="286416"/>
            <a:ext cx="858884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4000" b="1" dirty="0">
                <a:solidFill>
                  <a:schemeClr val="tx2"/>
                </a:solidFill>
                <a:latin typeface="Arial Rounded MT Bold" panose="020F0704030504030204" pitchFamily="34" charset="0"/>
              </a:rPr>
              <a:t>Vidéo 5 : Millie</a:t>
            </a:r>
            <a:endParaRPr lang="en-GB" sz="4800" b="1" dirty="0">
              <a:solidFill>
                <a:srgbClr val="1F497D"/>
              </a:solidFill>
              <a:latin typeface="Arial Rounded MT Bold" panose="020F0704030504030204" pitchFamily="34" charset="0"/>
            </a:endParaRPr>
          </a:p>
        </p:txBody>
      </p:sp>
      <p:cxnSp>
        <p:nvCxnSpPr>
          <p:cNvPr id="6" name="Straight Connector 5">
            <a:extLst>
              <a:ext uri="{FF2B5EF4-FFF2-40B4-BE49-F238E27FC236}">
                <a16:creationId xmlns:a16="http://schemas.microsoft.com/office/drawing/2014/main" id="{5C61EAD5-EC1B-4232-932D-2E81EF45FD0F}"/>
              </a:ext>
            </a:extLst>
          </p:cNvPr>
          <p:cNvCxnSpPr>
            <a:cxnSpLocks/>
          </p:cNvCxnSpPr>
          <p:nvPr/>
        </p:nvCxnSpPr>
        <p:spPr>
          <a:xfrm flipH="1" flipV="1">
            <a:off x="290943" y="1305100"/>
            <a:ext cx="8588843" cy="0"/>
          </a:xfrm>
          <a:prstGeom prst="line">
            <a:avLst/>
          </a:prstGeom>
          <a:ln w="2222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81283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06C54DD-BBC6-49B0-B1A5-250DC79E27CB}"/>
              </a:ext>
            </a:extLst>
          </p:cNvPr>
          <p:cNvSpPr>
            <a:spLocks noGrp="1"/>
          </p:cNvSpPr>
          <p:nvPr>
            <p:ph idx="1"/>
          </p:nvPr>
        </p:nvSpPr>
        <p:spPr/>
        <p:txBody>
          <a:bodyPr>
            <a:normAutofit/>
          </a:bodyPr>
          <a:lstStyle/>
          <a:p>
            <a:pPr marL="0" indent="0" algn="just">
              <a:buClr>
                <a:srgbClr val="1F497D"/>
              </a:buClr>
              <a:buNone/>
            </a:pPr>
            <a:r>
              <a:rPr lang="fr-FR" sz="2400" b="1" i="1" dirty="0">
                <a:solidFill>
                  <a:srgbClr val="92D050"/>
                </a:solidFill>
              </a:rPr>
              <a:t>Exemple de présentation - individuel</a:t>
            </a:r>
            <a:endParaRPr lang="fr-FR" sz="2400" b="1" dirty="0">
              <a:solidFill>
                <a:srgbClr val="92D050"/>
              </a:solidFill>
            </a:endParaRPr>
          </a:p>
          <a:p>
            <a:pPr algn="just">
              <a:buClr>
                <a:srgbClr val="1F497D"/>
              </a:buClr>
              <a:buFont typeface="Calibri" panose="020F0502020204030204" pitchFamily="34" charset="0"/>
              <a:buChar char="•"/>
            </a:pPr>
            <a:endParaRPr lang="fr-FR" sz="1000" dirty="0">
              <a:solidFill>
                <a:srgbClr val="1F497D"/>
              </a:solidFill>
            </a:endParaRPr>
          </a:p>
          <a:p>
            <a:pPr algn="just">
              <a:buClr>
                <a:srgbClr val="1F497D"/>
              </a:buClr>
              <a:buFont typeface="Calibri" panose="020F0502020204030204" pitchFamily="34" charset="0"/>
              <a:buChar char="•"/>
            </a:pPr>
            <a:r>
              <a:rPr lang="fr-FR" sz="2000" dirty="0">
                <a:solidFill>
                  <a:srgbClr val="1F497D"/>
                </a:solidFill>
              </a:rPr>
              <a:t>Exemple de communication non verbale + temps nécessaire pris pour obtenir l’interaction</a:t>
            </a:r>
          </a:p>
          <a:p>
            <a:pPr algn="just">
              <a:buClr>
                <a:srgbClr val="1F497D"/>
              </a:buClr>
              <a:buFont typeface="Calibri" panose="020F0502020204030204" pitchFamily="34" charset="0"/>
              <a:buChar char="•"/>
            </a:pPr>
            <a:endParaRPr lang="fr-FR" sz="2000" dirty="0">
              <a:solidFill>
                <a:srgbClr val="1F497D"/>
              </a:solidFill>
            </a:endParaRPr>
          </a:p>
          <a:p>
            <a:pPr algn="just">
              <a:buClr>
                <a:srgbClr val="1F497D"/>
              </a:buClr>
              <a:buFont typeface="Calibri" panose="020F0502020204030204" pitchFamily="34" charset="0"/>
              <a:buChar char="•"/>
            </a:pPr>
            <a:r>
              <a:rPr lang="fr-FR" sz="2000" dirty="0">
                <a:solidFill>
                  <a:srgbClr val="1F497D"/>
                </a:solidFill>
              </a:rPr>
              <a:t>L’aidant analyse les signes du visage, les émotions de la résidente. commence par « c’est PARO », puis indique « regarde ses beaux sourcils », reproduit les mêmes expressions du visage que la résidente, puis « est-ce que tu veux tenir PARO ? »…</a:t>
            </a:r>
            <a:endParaRPr lang="fr-FR" sz="2200" dirty="0"/>
          </a:p>
          <a:p>
            <a:pPr marL="0" indent="0" algn="just">
              <a:buClr>
                <a:srgbClr val="1F497D"/>
              </a:buClr>
              <a:buNone/>
            </a:pPr>
            <a:endParaRPr lang="en-GB" sz="2000" dirty="0"/>
          </a:p>
        </p:txBody>
      </p:sp>
      <p:pic>
        <p:nvPicPr>
          <p:cNvPr id="4" name="Content Placeholder 15">
            <a:extLst>
              <a:ext uri="{FF2B5EF4-FFF2-40B4-BE49-F238E27FC236}">
                <a16:creationId xmlns:a16="http://schemas.microsoft.com/office/drawing/2014/main" id="{46684E57-B2A3-4E2D-B405-EFFCD972C87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26581" y="84956"/>
            <a:ext cx="815933" cy="543600"/>
          </a:xfrm>
          <a:prstGeom prst="rect">
            <a:avLst/>
          </a:prstGeom>
        </p:spPr>
      </p:pic>
      <p:sp>
        <p:nvSpPr>
          <p:cNvPr id="5" name="Title 1">
            <a:extLst>
              <a:ext uri="{FF2B5EF4-FFF2-40B4-BE49-F238E27FC236}">
                <a16:creationId xmlns:a16="http://schemas.microsoft.com/office/drawing/2014/main" id="{8D9381FF-B97B-4AD3-8A9A-083CDB1ED032}"/>
              </a:ext>
            </a:extLst>
          </p:cNvPr>
          <p:cNvSpPr txBox="1">
            <a:spLocks/>
          </p:cNvSpPr>
          <p:nvPr/>
        </p:nvSpPr>
        <p:spPr>
          <a:xfrm>
            <a:off x="290943" y="286416"/>
            <a:ext cx="858884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4000" b="1" dirty="0">
                <a:solidFill>
                  <a:schemeClr val="tx2"/>
                </a:solidFill>
                <a:latin typeface="Arial Rounded MT Bold" panose="020F0704030504030204" pitchFamily="34" charset="0"/>
              </a:rPr>
              <a:t>Vidéo 6 : Vicky </a:t>
            </a:r>
            <a:endParaRPr lang="en-GB" sz="4800" b="1" dirty="0">
              <a:solidFill>
                <a:srgbClr val="1F497D"/>
              </a:solidFill>
              <a:latin typeface="Arial Rounded MT Bold" panose="020F0704030504030204" pitchFamily="34" charset="0"/>
            </a:endParaRPr>
          </a:p>
        </p:txBody>
      </p:sp>
      <p:cxnSp>
        <p:nvCxnSpPr>
          <p:cNvPr id="6" name="Straight Connector 5">
            <a:extLst>
              <a:ext uri="{FF2B5EF4-FFF2-40B4-BE49-F238E27FC236}">
                <a16:creationId xmlns:a16="http://schemas.microsoft.com/office/drawing/2014/main" id="{5C61EAD5-EC1B-4232-932D-2E81EF45FD0F}"/>
              </a:ext>
            </a:extLst>
          </p:cNvPr>
          <p:cNvCxnSpPr>
            <a:cxnSpLocks/>
          </p:cNvCxnSpPr>
          <p:nvPr/>
        </p:nvCxnSpPr>
        <p:spPr>
          <a:xfrm flipH="1" flipV="1">
            <a:off x="290943" y="1305100"/>
            <a:ext cx="8588843" cy="0"/>
          </a:xfrm>
          <a:prstGeom prst="line">
            <a:avLst/>
          </a:prstGeom>
          <a:ln w="2222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476072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TotalTime>
  <Words>333</Words>
  <Application>Microsoft Office PowerPoint</Application>
  <PresentationFormat>On-screen Show (4:3)</PresentationFormat>
  <Paragraphs>65</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Arial Rounded MT Bold</vt:lpstr>
      <vt:lpstr>Calibri</vt:lpstr>
      <vt:lpstr>Calibri Light</vt:lpstr>
      <vt:lpstr>Courier New</vt:lpstr>
      <vt:lpstr>Office Theme</vt:lpstr>
      <vt:lpstr>Présentation de PARO</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Henna Yliheljo</dc:creator>
  <cp:lastModifiedBy>Henna Yliheljo</cp:lastModifiedBy>
  <cp:revision>4</cp:revision>
  <dcterms:created xsi:type="dcterms:W3CDTF">2017-12-04T16:25:22Z</dcterms:created>
  <dcterms:modified xsi:type="dcterms:W3CDTF">2017-12-04T17:04:52Z</dcterms:modified>
</cp:coreProperties>
</file>