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7" r:id="rId3"/>
    <p:sldId id="260" r:id="rId4"/>
    <p:sldId id="279" r:id="rId5"/>
    <p:sldId id="277" r:id="rId6"/>
    <p:sldId id="259" r:id="rId7"/>
    <p:sldId id="261" r:id="rId8"/>
    <p:sldId id="262" r:id="rId9"/>
    <p:sldId id="263" r:id="rId10"/>
    <p:sldId id="264" r:id="rId11"/>
    <p:sldId id="273" r:id="rId12"/>
    <p:sldId id="274" r:id="rId13"/>
    <p:sldId id="265" r:id="rId14"/>
    <p:sldId id="266" r:id="rId15"/>
    <p:sldId id="267" r:id="rId16"/>
    <p:sldId id="268" r:id="rId17"/>
    <p:sldId id="281" r:id="rId18"/>
    <p:sldId id="269" r:id="rId19"/>
    <p:sldId id="270" r:id="rId20"/>
    <p:sldId id="280" r:id="rId21"/>
    <p:sldId id="272"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F497D"/>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DB3ECE-6258-4415-A674-68F9500C9047}" type="datetimeFigureOut">
              <a:rPr lang="fr-FR" smtClean="0"/>
              <a:pPr/>
              <a:t>19/09/2016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EA24BD-6473-4124-A3F7-458016A82EAC}" type="slidenum">
              <a:rPr lang="fr-FR" smtClean="0"/>
              <a:pPr/>
              <a:t>‹#›</a:t>
            </a:fld>
            <a:endParaRPr lang="fr-FR"/>
          </a:p>
        </p:txBody>
      </p:sp>
    </p:spTree>
    <p:extLst>
      <p:ext uri="{BB962C8B-B14F-4D97-AF65-F5344CB8AC3E}">
        <p14:creationId xmlns:p14="http://schemas.microsoft.com/office/powerpoint/2010/main" val="1896954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6FCEDB-25D4-4F01-8FC1-BD201EAC9DE8}" type="datetimeFigureOut">
              <a:rPr lang="fr-FR" smtClean="0"/>
              <a:pPr/>
              <a:t>19/09/2016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103328-30C5-45CA-A1E4-5E70E45551E8}" type="slidenum">
              <a:rPr lang="fr-FR" smtClean="0"/>
              <a:pPr/>
              <a:t>‹#›</a:t>
            </a:fld>
            <a:endParaRPr lang="fr-FR"/>
          </a:p>
        </p:txBody>
      </p:sp>
    </p:spTree>
    <p:extLst>
      <p:ext uri="{BB962C8B-B14F-4D97-AF65-F5344CB8AC3E}">
        <p14:creationId xmlns:p14="http://schemas.microsoft.com/office/powerpoint/2010/main" val="22741883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6103328-30C5-45CA-A1E4-5E70E45551E8}" type="slidenum">
              <a:rPr lang="fr-FR" smtClean="0"/>
              <a:pPr/>
              <a:t>1</a:t>
            </a:fld>
            <a:endParaRPr lang="fr-FR"/>
          </a:p>
        </p:txBody>
      </p:sp>
    </p:spTree>
    <p:extLst>
      <p:ext uri="{BB962C8B-B14F-4D97-AF65-F5344CB8AC3E}">
        <p14:creationId xmlns:p14="http://schemas.microsoft.com/office/powerpoint/2010/main" val="4117960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103328-30C5-45CA-A1E4-5E70E45551E8}" type="slidenum">
              <a:rPr lang="fr-FR" smtClean="0"/>
              <a:pPr/>
              <a:t>5</a:t>
            </a:fld>
            <a:endParaRPr lang="fr-FR"/>
          </a:p>
        </p:txBody>
      </p:sp>
    </p:spTree>
    <p:extLst>
      <p:ext uri="{BB962C8B-B14F-4D97-AF65-F5344CB8AC3E}">
        <p14:creationId xmlns:p14="http://schemas.microsoft.com/office/powerpoint/2010/main" val="407815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ED819496-CF00-4CDC-BBD5-61AF0B80BABA}" type="datetimeFigureOut">
              <a:rPr lang="fr-FR" smtClean="0"/>
              <a:pPr/>
              <a:t>19/09/2016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D819496-CF00-4CDC-BBD5-61AF0B80BABA}" type="datetimeFigureOut">
              <a:rPr lang="fr-FR" smtClean="0"/>
              <a:pPr/>
              <a:t>19/09/2016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D819496-CF00-4CDC-BBD5-61AF0B80BABA}" type="datetimeFigureOut">
              <a:rPr lang="fr-FR" smtClean="0"/>
              <a:pPr/>
              <a:t>19/09/2016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D819496-CF00-4CDC-BBD5-61AF0B80BABA}" type="datetimeFigureOut">
              <a:rPr lang="fr-FR" smtClean="0"/>
              <a:pPr/>
              <a:t>19/09/2016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D819496-CF00-4CDC-BBD5-61AF0B80BABA}" type="datetimeFigureOut">
              <a:rPr lang="fr-FR" smtClean="0"/>
              <a:pPr/>
              <a:t>19/09/2016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D819496-CF00-4CDC-BBD5-61AF0B80BABA}" type="datetimeFigureOut">
              <a:rPr lang="fr-FR" smtClean="0"/>
              <a:pPr/>
              <a:t>19/09/2016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D819496-CF00-4CDC-BBD5-61AF0B80BABA}" type="datetimeFigureOut">
              <a:rPr lang="fr-FR" smtClean="0"/>
              <a:pPr/>
              <a:t>19/09/2016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ED819496-CF00-4CDC-BBD5-61AF0B80BABA}" type="datetimeFigureOut">
              <a:rPr lang="fr-FR" smtClean="0"/>
              <a:pPr/>
              <a:t>19/09/2016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D819496-CF00-4CDC-BBD5-61AF0B80BABA}" type="datetimeFigureOut">
              <a:rPr lang="fr-FR" smtClean="0"/>
              <a:pPr/>
              <a:t>19/09/2016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D819496-CF00-4CDC-BBD5-61AF0B80BABA}" type="datetimeFigureOut">
              <a:rPr lang="fr-FR" smtClean="0"/>
              <a:pPr/>
              <a:t>19/09/2016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D819496-CF00-4CDC-BBD5-61AF0B80BABA}" type="datetimeFigureOut">
              <a:rPr lang="fr-FR" smtClean="0"/>
              <a:pPr/>
              <a:t>19/09/2016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467BAD-EFE2-466B-AC24-E6B1CFBE47C9}"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19496-CF00-4CDC-BBD5-61AF0B80BABA}" type="datetimeFigureOut">
              <a:rPr lang="fr-FR" smtClean="0"/>
              <a:pPr/>
              <a:t>19/09/2016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67BAD-EFE2-466B-AC24-E6B1CFBE47C9}"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274638"/>
            <a:ext cx="8229600" cy="1714202"/>
          </a:xfrm>
        </p:spPr>
        <p:txBody>
          <a:bodyPr>
            <a:normAutofit/>
          </a:bodyPr>
          <a:lstStyle/>
          <a:p>
            <a:r>
              <a:rPr lang="fr-FR" sz="4800" b="1" dirty="0">
                <a:solidFill>
                  <a:schemeClr val="tx2"/>
                </a:solidFill>
                <a:latin typeface="Arial Rounded MT Bold" panose="020F0704030504030204" pitchFamily="34" charset="0"/>
              </a:rPr>
              <a:t>PARO</a:t>
            </a:r>
            <a:br>
              <a:rPr lang="fr-FR" sz="3600" b="1" dirty="0">
                <a:solidFill>
                  <a:schemeClr val="tx2"/>
                </a:solidFill>
                <a:latin typeface="Arial Rounded MT Bold" panose="020F0704030504030204" pitchFamily="34" charset="0"/>
              </a:rPr>
            </a:br>
            <a:r>
              <a:rPr lang="fr-FR" sz="3600" b="1" dirty="0">
                <a:solidFill>
                  <a:schemeClr val="tx2"/>
                </a:solidFill>
                <a:latin typeface="Arial Rounded MT Bold" panose="020F0704030504030204" pitchFamily="34" charset="0"/>
              </a:rPr>
              <a:t>Phoque Emotionnel Interactif</a:t>
            </a:r>
          </a:p>
        </p:txBody>
      </p:sp>
      <p:pic>
        <p:nvPicPr>
          <p:cNvPr id="8" name="Image 7" descr="PARO REFLET.jpg"/>
          <p:cNvPicPr>
            <a:picLocks noChangeAspect="1"/>
          </p:cNvPicPr>
          <p:nvPr/>
        </p:nvPicPr>
        <p:blipFill>
          <a:blip r:embed="rId3" cstate="print"/>
          <a:stretch>
            <a:fillRect/>
          </a:stretch>
        </p:blipFill>
        <p:spPr>
          <a:xfrm>
            <a:off x="683568" y="2204864"/>
            <a:ext cx="8034528" cy="38770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b="1" dirty="0">
                <a:solidFill>
                  <a:schemeClr val="tx2"/>
                </a:solidFill>
                <a:latin typeface="Arial Rounded MT Bold" panose="020F0704030504030204" pitchFamily="34" charset="0"/>
              </a:rPr>
              <a:t>Quelles utilisations ?</a:t>
            </a:r>
          </a:p>
        </p:txBody>
      </p:sp>
      <p:sp>
        <p:nvSpPr>
          <p:cNvPr id="6" name="ZoneTexte 5"/>
          <p:cNvSpPr txBox="1"/>
          <p:nvPr/>
        </p:nvSpPr>
        <p:spPr>
          <a:xfrm>
            <a:off x="251520" y="1603824"/>
            <a:ext cx="8640960" cy="4093428"/>
          </a:xfrm>
          <a:prstGeom prst="rect">
            <a:avLst/>
          </a:prstGeom>
          <a:noFill/>
        </p:spPr>
        <p:txBody>
          <a:bodyPr wrap="square" rtlCol="0">
            <a:spAutoFit/>
          </a:bodyPr>
          <a:lstStyle/>
          <a:p>
            <a:pPr marL="342900" indent="-342900" algn="just">
              <a:buClr>
                <a:srgbClr val="1F497D"/>
              </a:buClr>
              <a:buFont typeface="Calibri" panose="020F0502020204030204" pitchFamily="34" charset="0"/>
              <a:buChar char="•"/>
            </a:pPr>
            <a:r>
              <a:rPr lang="fr-FR" sz="2000" b="1" dirty="0">
                <a:solidFill>
                  <a:schemeClr val="tx2"/>
                </a:solidFill>
              </a:rPr>
              <a:t>En activité de groupe </a:t>
            </a:r>
            <a:r>
              <a:rPr lang="fr-FR" sz="2000" dirty="0"/>
              <a:t>PARO est utilisé lors d’ateliers avec de nombreuses possibilités de thématiques.</a:t>
            </a:r>
          </a:p>
          <a:p>
            <a:pPr marL="342900" indent="-342900" algn="just">
              <a:buClr>
                <a:srgbClr val="1F497D"/>
              </a:buClr>
              <a:buFont typeface="Calibri" panose="020F0502020204030204" pitchFamily="34" charset="0"/>
              <a:buChar char="•"/>
            </a:pPr>
            <a:endParaRPr lang="fr-FR" sz="2000" dirty="0"/>
          </a:p>
          <a:p>
            <a:pPr marL="342900" indent="-342900" algn="just">
              <a:buClr>
                <a:srgbClr val="1F497D"/>
              </a:buClr>
              <a:buFont typeface="Calibri" panose="020F0502020204030204" pitchFamily="34" charset="0"/>
              <a:buChar char="•"/>
            </a:pPr>
            <a:r>
              <a:rPr lang="fr-FR" sz="2000" b="1" dirty="0">
                <a:solidFill>
                  <a:schemeClr val="tx2"/>
                </a:solidFill>
              </a:rPr>
              <a:t>En session individuelle</a:t>
            </a:r>
            <a:r>
              <a:rPr lang="fr-FR" sz="2000" dirty="0"/>
              <a:t>, mis à disposition de l’équipe soignante, PARO est intégré dans le parcours de soins de chaque patient ou résident. PARO est recommandé pour les patients agressifs, anxieux, fortement irritables, avec une dégradation majeure du langage, une compréhension fortement ou définitivement altérée.</a:t>
            </a:r>
          </a:p>
          <a:p>
            <a:pPr marL="342900" indent="-342900" algn="just">
              <a:buClr>
                <a:srgbClr val="1F497D"/>
              </a:buClr>
              <a:buFont typeface="Calibri" panose="020F0502020204030204" pitchFamily="34" charset="0"/>
              <a:buChar char="•"/>
            </a:pPr>
            <a:endParaRPr lang="fr-FR" sz="2000" dirty="0"/>
          </a:p>
          <a:p>
            <a:pPr marL="342900" indent="-342900" algn="just">
              <a:buClr>
                <a:srgbClr val="1F497D"/>
              </a:buClr>
              <a:buFont typeface="Calibri" panose="020F0502020204030204" pitchFamily="34" charset="0"/>
              <a:buChar char="•"/>
            </a:pPr>
            <a:r>
              <a:rPr lang="fr-FR" sz="2000" dirty="0"/>
              <a:t>Pour les</a:t>
            </a:r>
            <a:r>
              <a:rPr lang="fr-FR" sz="2000" b="1" dirty="0"/>
              <a:t> </a:t>
            </a:r>
            <a:r>
              <a:rPr lang="fr-FR" sz="2000" b="1" dirty="0">
                <a:solidFill>
                  <a:schemeClr val="tx2"/>
                </a:solidFill>
              </a:rPr>
              <a:t>Equipes Spécialisées Alzheimer à Domicile, </a:t>
            </a:r>
            <a:r>
              <a:rPr lang="fr-FR" sz="2000" dirty="0"/>
              <a:t>PARO peut aussi jouer le rôle d’un nouveau dispositif dans le parcours de soins d’accompagnement pour troubles cognitifs ou maladie d’Alzheimer ou apparentée.</a:t>
            </a:r>
          </a:p>
          <a:p>
            <a:pPr algn="just"/>
            <a:endParaRPr lang="fr-FR"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516" y="1412776"/>
            <a:ext cx="8928484" cy="5429200"/>
          </a:xfrm>
        </p:spPr>
        <p:txBody>
          <a:bodyPr>
            <a:noAutofit/>
          </a:bodyPr>
          <a:lstStyle/>
          <a:p>
            <a:pPr>
              <a:buClr>
                <a:srgbClr val="1F497D"/>
              </a:buClr>
              <a:buFont typeface="Calibri" panose="020F0502020204030204" pitchFamily="34" charset="0"/>
              <a:buChar char="•"/>
            </a:pPr>
            <a:r>
              <a:rPr lang="fr-FR" sz="2000" dirty="0">
                <a:solidFill>
                  <a:srgbClr val="000000"/>
                </a:solidFill>
              </a:rPr>
              <a:t>Présence d’un ou plusieurs facilitateurs en cas de prise de charge individuelle ou de groupe (PARO est un outil et non une substitution à l’accompagnement humain)</a:t>
            </a:r>
          </a:p>
          <a:p>
            <a:pPr>
              <a:buClr>
                <a:srgbClr val="1F497D"/>
              </a:buClr>
              <a:buFont typeface="Calibri" panose="020F0502020204030204" pitchFamily="34" charset="0"/>
              <a:buChar char="•"/>
            </a:pPr>
            <a:r>
              <a:rPr lang="fr-FR" sz="2000" dirty="0"/>
              <a:t>Intégrer et présenter PARO dans un lieu connu avec le personnel soignant habituel, afin de ne pas multiplier les situations de nouveautés</a:t>
            </a:r>
          </a:p>
          <a:p>
            <a:pPr>
              <a:buClr>
                <a:srgbClr val="1F497D"/>
              </a:buClr>
              <a:buFont typeface="Calibri" panose="020F0502020204030204" pitchFamily="34" charset="0"/>
              <a:buChar char="•"/>
            </a:pPr>
            <a:r>
              <a:rPr lang="fr-FR" sz="2000" dirty="0"/>
              <a:t>L’installation de PARO doit permettre que tous les participants puissent facilement le voir et le toucher</a:t>
            </a:r>
          </a:p>
          <a:p>
            <a:pPr>
              <a:buClr>
                <a:srgbClr val="1F497D"/>
              </a:buClr>
              <a:buFont typeface="Calibri" panose="020F0502020204030204" pitchFamily="34" charset="0"/>
              <a:buChar char="•"/>
            </a:pPr>
            <a:r>
              <a:rPr lang="fr-FR" sz="2000" dirty="0"/>
              <a:t>Introduction du robot aux participants avec l’apport d’informations sur la nature et les fonctions de PARO</a:t>
            </a:r>
          </a:p>
          <a:p>
            <a:pPr lvl="1">
              <a:buClr>
                <a:srgbClr val="1F497D"/>
              </a:buClr>
              <a:buFont typeface="Courier New" panose="02070309020205020404" pitchFamily="49" charset="0"/>
              <a:buChar char="o"/>
            </a:pPr>
            <a:r>
              <a:rPr lang="fr-FR" sz="1800" dirty="0"/>
              <a:t>Il peut être préférable de préciser que PARO est la propriété de l’établissement, par ex. la mascotte qui rend visite aux résidents, afin d’éviter une appropriation par un/des résidents</a:t>
            </a:r>
          </a:p>
          <a:p>
            <a:pPr lvl="1">
              <a:buClr>
                <a:srgbClr val="1F497D"/>
              </a:buClr>
              <a:buFont typeface="Courier New" panose="02070309020205020404" pitchFamily="49" charset="0"/>
              <a:buChar char="o"/>
            </a:pPr>
            <a:r>
              <a:rPr lang="fr-FR" sz="1800" dirty="0"/>
              <a:t>Dans le cas où le robot provoque des réactions négatives lors de son introduction, le robot peut être retiré, la personne rassurée et les raisons de l’anxiété analysées</a:t>
            </a:r>
          </a:p>
          <a:p>
            <a:pPr>
              <a:buClr>
                <a:srgbClr val="1F497D"/>
              </a:buClr>
              <a:buFont typeface="Calibri" panose="020F0502020204030204" pitchFamily="34" charset="0"/>
              <a:buChar char="•"/>
            </a:pPr>
            <a:r>
              <a:rPr lang="fr-FR" sz="2000" dirty="0"/>
              <a:t>Encourager les résidents à toucher, porter, interagir avec le robot, favoriser les interactions verbales et la discussion autour de différents sujets</a:t>
            </a:r>
          </a:p>
          <a:p>
            <a:endParaRPr lang="fr-FR" sz="2000" dirty="0"/>
          </a:p>
          <a:p>
            <a:endParaRPr lang="fr-FR" sz="2000" dirty="0"/>
          </a:p>
          <a:p>
            <a:endParaRPr lang="en-GB" dirty="0"/>
          </a:p>
        </p:txBody>
      </p:sp>
      <p:sp>
        <p:nvSpPr>
          <p:cNvPr id="4" name="Titre 3"/>
          <p:cNvSpPr>
            <a:spLocks noGrp="1"/>
          </p:cNvSpPr>
          <p:nvPr>
            <p:ph type="title"/>
          </p:nvPr>
        </p:nvSpPr>
        <p:spPr/>
        <p:txBody>
          <a:bodyPr>
            <a:normAutofit/>
          </a:bodyPr>
          <a:lstStyle/>
          <a:p>
            <a:r>
              <a:rPr lang="fr-FR" sz="4000" b="1" dirty="0">
                <a:solidFill>
                  <a:schemeClr val="tx2"/>
                </a:solidFill>
                <a:latin typeface="Arial Rounded MT Bold" panose="020F0704030504030204" pitchFamily="34" charset="0"/>
              </a:rPr>
              <a:t>Comment présenter PARO?</a:t>
            </a:r>
          </a:p>
        </p:txBody>
      </p:sp>
    </p:spTree>
    <p:extLst>
      <p:ext uri="{BB962C8B-B14F-4D97-AF65-F5344CB8AC3E}">
        <p14:creationId xmlns:p14="http://schemas.microsoft.com/office/powerpoint/2010/main" val="2834785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532" y="1600200"/>
            <a:ext cx="8543292" cy="5105164"/>
          </a:xfrm>
        </p:spPr>
        <p:txBody>
          <a:bodyPr>
            <a:noAutofit/>
          </a:bodyPr>
          <a:lstStyle/>
          <a:p>
            <a:pPr marL="0" indent="0">
              <a:buClr>
                <a:srgbClr val="1F497D"/>
              </a:buClr>
              <a:buNone/>
            </a:pPr>
            <a:r>
              <a:rPr lang="en-GB" sz="2000" b="1" dirty="0" err="1">
                <a:solidFill>
                  <a:srgbClr val="1F497D"/>
                </a:solidFill>
              </a:rPr>
              <a:t>Plusieurs</a:t>
            </a:r>
            <a:r>
              <a:rPr lang="en-GB" sz="2000" b="1" dirty="0">
                <a:solidFill>
                  <a:srgbClr val="1F497D"/>
                </a:solidFill>
              </a:rPr>
              <a:t> phases:</a:t>
            </a:r>
          </a:p>
          <a:p>
            <a:pPr>
              <a:buClr>
                <a:srgbClr val="1F497D"/>
              </a:buClr>
              <a:buFont typeface="Calibri" panose="020F0502020204030204" pitchFamily="34" charset="0"/>
              <a:buChar char="•"/>
            </a:pPr>
            <a:r>
              <a:rPr lang="en-GB" sz="2000" dirty="0" err="1"/>
              <a:t>Réaction</a:t>
            </a:r>
            <a:r>
              <a:rPr lang="en-GB" sz="2000" dirty="0"/>
              <a:t> </a:t>
            </a:r>
            <a:r>
              <a:rPr lang="en-GB" sz="2000" dirty="0" err="1"/>
              <a:t>spontanée</a:t>
            </a:r>
            <a:r>
              <a:rPr lang="en-GB" sz="2000" dirty="0"/>
              <a:t> (</a:t>
            </a:r>
            <a:r>
              <a:rPr lang="en-GB" sz="2000" dirty="0" err="1"/>
              <a:t>indifférence</a:t>
            </a:r>
            <a:r>
              <a:rPr lang="en-GB" sz="2000" dirty="0"/>
              <a:t>, </a:t>
            </a:r>
            <a:r>
              <a:rPr lang="en-GB" sz="2000" dirty="0" err="1"/>
              <a:t>rejet</a:t>
            </a:r>
            <a:r>
              <a:rPr lang="en-GB" sz="2000" dirty="0"/>
              <a:t>, </a:t>
            </a:r>
            <a:r>
              <a:rPr lang="en-GB" sz="2000" dirty="0" err="1"/>
              <a:t>comportement</a:t>
            </a:r>
            <a:r>
              <a:rPr lang="en-GB" sz="2000" dirty="0"/>
              <a:t> </a:t>
            </a:r>
            <a:r>
              <a:rPr lang="en-GB" sz="2000" dirty="0" err="1"/>
              <a:t>très</a:t>
            </a:r>
            <a:r>
              <a:rPr lang="en-GB" sz="2000" dirty="0"/>
              <a:t> </a:t>
            </a:r>
            <a:r>
              <a:rPr lang="en-GB" sz="2000" dirty="0" err="1"/>
              <a:t>positif</a:t>
            </a:r>
            <a:r>
              <a:rPr lang="en-GB" sz="2000" dirty="0"/>
              <a:t>…)</a:t>
            </a:r>
          </a:p>
          <a:p>
            <a:pPr>
              <a:buClr>
                <a:srgbClr val="1F497D"/>
              </a:buClr>
              <a:buFont typeface="Calibri" panose="020F0502020204030204" pitchFamily="34" charset="0"/>
              <a:buChar char="•"/>
            </a:pPr>
            <a:r>
              <a:rPr lang="en-GB" sz="2000" dirty="0"/>
              <a:t>Interaction </a:t>
            </a:r>
            <a:r>
              <a:rPr lang="en-GB" sz="2000" dirty="0" err="1"/>
              <a:t>directe</a:t>
            </a:r>
            <a:r>
              <a:rPr lang="en-GB" sz="2000" dirty="0"/>
              <a:t> de la </a:t>
            </a:r>
            <a:r>
              <a:rPr lang="en-GB" sz="2000" dirty="0" err="1"/>
              <a:t>personne</a:t>
            </a:r>
            <a:r>
              <a:rPr lang="en-GB" sz="2000" dirty="0"/>
              <a:t> avec PARO (toucher et caresser le robot, </a:t>
            </a:r>
            <a:r>
              <a:rPr lang="en-GB" sz="2000" dirty="0" err="1"/>
              <a:t>lui</a:t>
            </a:r>
            <a:r>
              <a:rPr lang="en-GB" sz="2000" dirty="0"/>
              <a:t> </a:t>
            </a:r>
            <a:r>
              <a:rPr lang="en-GB" sz="2000" dirty="0" err="1"/>
              <a:t>parler</a:t>
            </a:r>
            <a:r>
              <a:rPr lang="en-GB" sz="2000" dirty="0"/>
              <a:t> de </a:t>
            </a:r>
            <a:r>
              <a:rPr lang="en-GB" sz="2000" dirty="0" err="1"/>
              <a:t>facon</a:t>
            </a:r>
            <a:r>
              <a:rPr lang="en-GB" sz="2000" dirty="0"/>
              <a:t> </a:t>
            </a:r>
            <a:r>
              <a:rPr lang="en-GB" sz="2000" dirty="0" err="1"/>
              <a:t>dont</a:t>
            </a:r>
            <a:r>
              <a:rPr lang="en-GB" sz="2000" dirty="0"/>
              <a:t> </a:t>
            </a:r>
            <a:r>
              <a:rPr lang="en-GB" sz="2000" dirty="0" err="1"/>
              <a:t>une</a:t>
            </a:r>
            <a:r>
              <a:rPr lang="en-GB" sz="2000" dirty="0"/>
              <a:t> </a:t>
            </a:r>
            <a:r>
              <a:rPr lang="en-GB" sz="2000" dirty="0" err="1"/>
              <a:t>personne</a:t>
            </a:r>
            <a:r>
              <a:rPr lang="en-GB" sz="2000" dirty="0"/>
              <a:t> </a:t>
            </a:r>
            <a:r>
              <a:rPr lang="en-GB" sz="2000" dirty="0" err="1"/>
              <a:t>parle</a:t>
            </a:r>
            <a:r>
              <a:rPr lang="en-GB" sz="2000" dirty="0"/>
              <a:t> à un animal, </a:t>
            </a:r>
            <a:r>
              <a:rPr lang="en-GB" sz="2000" dirty="0" err="1"/>
              <a:t>favoriser</a:t>
            </a:r>
            <a:r>
              <a:rPr lang="en-GB" sz="2000" dirty="0"/>
              <a:t> </a:t>
            </a:r>
            <a:r>
              <a:rPr lang="en-GB" sz="2000" dirty="0" err="1"/>
              <a:t>l’interaction</a:t>
            </a:r>
            <a:r>
              <a:rPr lang="en-GB" sz="2000" dirty="0"/>
              <a:t> avec les </a:t>
            </a:r>
            <a:r>
              <a:rPr lang="en-GB" sz="2000" dirty="0" err="1"/>
              <a:t>thérapeutes</a:t>
            </a:r>
            <a:r>
              <a:rPr lang="en-GB" sz="2000" dirty="0"/>
              <a:t> et les </a:t>
            </a:r>
            <a:r>
              <a:rPr lang="en-GB" sz="2000" dirty="0" err="1"/>
              <a:t>autres</a:t>
            </a:r>
            <a:r>
              <a:rPr lang="en-GB" sz="2000" dirty="0"/>
              <a:t> </a:t>
            </a:r>
            <a:r>
              <a:rPr lang="en-GB" sz="2000" dirty="0" err="1"/>
              <a:t>personnes</a:t>
            </a:r>
            <a:r>
              <a:rPr lang="en-GB" sz="2000" dirty="0"/>
              <a:t>, </a:t>
            </a:r>
            <a:r>
              <a:rPr lang="en-GB" sz="2000" dirty="0" err="1"/>
              <a:t>notamment</a:t>
            </a:r>
            <a:r>
              <a:rPr lang="en-GB" sz="2000" dirty="0"/>
              <a:t> la </a:t>
            </a:r>
            <a:r>
              <a:rPr lang="en-GB" sz="2000" dirty="0" err="1"/>
              <a:t>famille</a:t>
            </a:r>
            <a:r>
              <a:rPr lang="en-GB" sz="2000" dirty="0"/>
              <a:t>, etc.)</a:t>
            </a:r>
          </a:p>
          <a:p>
            <a:pPr>
              <a:buClr>
                <a:srgbClr val="1F497D"/>
              </a:buClr>
              <a:buFont typeface="Calibri" panose="020F0502020204030204" pitchFamily="34" charset="0"/>
              <a:buChar char="•"/>
            </a:pPr>
            <a:r>
              <a:rPr lang="en-GB" sz="2000" dirty="0"/>
              <a:t>Phase </a:t>
            </a:r>
            <a:r>
              <a:rPr lang="en-GB" sz="2000" dirty="0" err="1"/>
              <a:t>d’adaptation</a:t>
            </a:r>
            <a:r>
              <a:rPr lang="en-GB" sz="2000" dirty="0"/>
              <a:t> et de familiarisation : entre 5 minutes et </a:t>
            </a:r>
            <a:r>
              <a:rPr lang="en-GB" sz="2000" dirty="0" err="1"/>
              <a:t>plusieurs</a:t>
            </a:r>
            <a:r>
              <a:rPr lang="en-GB" sz="2000" dirty="0"/>
              <a:t> </a:t>
            </a:r>
            <a:r>
              <a:rPr lang="en-GB" sz="2000" dirty="0" err="1"/>
              <a:t>semaines</a:t>
            </a:r>
            <a:r>
              <a:rPr lang="en-GB" sz="2000" dirty="0"/>
              <a:t>…</a:t>
            </a:r>
          </a:p>
          <a:p>
            <a:pPr>
              <a:buClr>
                <a:srgbClr val="1F497D"/>
              </a:buClr>
              <a:buFont typeface="Calibri" panose="020F0502020204030204" pitchFamily="34" charset="0"/>
              <a:buChar char="•"/>
            </a:pPr>
            <a:r>
              <a:rPr lang="en-GB" sz="2000" dirty="0"/>
              <a:t>Si le </a:t>
            </a:r>
            <a:r>
              <a:rPr lang="en-GB" sz="2000" dirty="0" err="1"/>
              <a:t>résident</a:t>
            </a:r>
            <a:r>
              <a:rPr lang="en-GB" sz="2000" dirty="0"/>
              <a:t> </a:t>
            </a:r>
            <a:r>
              <a:rPr lang="en-GB" sz="2000" dirty="0" err="1"/>
              <a:t>trouve</a:t>
            </a:r>
            <a:r>
              <a:rPr lang="en-GB" sz="2000" dirty="0"/>
              <a:t> PARO trop </a:t>
            </a:r>
            <a:r>
              <a:rPr lang="en-GB" sz="2000" dirty="0" err="1"/>
              <a:t>lourd</a:t>
            </a:r>
            <a:r>
              <a:rPr lang="en-GB" sz="2000" dirty="0"/>
              <a:t>, </a:t>
            </a:r>
            <a:r>
              <a:rPr lang="en-GB" sz="2000" dirty="0" err="1"/>
              <a:t>privilégier</a:t>
            </a:r>
            <a:r>
              <a:rPr lang="en-GB" sz="2000" dirty="0"/>
              <a:t> </a:t>
            </a:r>
            <a:r>
              <a:rPr lang="en-GB" sz="2000" dirty="0" err="1"/>
              <a:t>l’interaction</a:t>
            </a:r>
            <a:r>
              <a:rPr lang="en-GB" sz="2000" dirty="0"/>
              <a:t> avec PARO </a:t>
            </a:r>
            <a:r>
              <a:rPr lang="en-GB" sz="2000" dirty="0" err="1"/>
              <a:t>posé</a:t>
            </a:r>
            <a:r>
              <a:rPr lang="en-GB" sz="2000" dirty="0"/>
              <a:t> </a:t>
            </a:r>
            <a:r>
              <a:rPr lang="en-GB" sz="2000" dirty="0" err="1"/>
              <a:t>sur</a:t>
            </a:r>
            <a:r>
              <a:rPr lang="en-GB" sz="2000" dirty="0"/>
              <a:t> </a:t>
            </a:r>
            <a:r>
              <a:rPr lang="en-GB" sz="2000" dirty="0" err="1"/>
              <a:t>une</a:t>
            </a:r>
            <a:r>
              <a:rPr lang="en-GB" sz="2000" dirty="0"/>
              <a:t> table </a:t>
            </a:r>
            <a:r>
              <a:rPr lang="en-GB" sz="2000" dirty="0" err="1"/>
              <a:t>ou</a:t>
            </a:r>
            <a:r>
              <a:rPr lang="en-GB" sz="2000" dirty="0"/>
              <a:t> </a:t>
            </a:r>
            <a:r>
              <a:rPr lang="en-GB" sz="2000" dirty="0" err="1"/>
              <a:t>bien</a:t>
            </a:r>
            <a:r>
              <a:rPr lang="en-GB" sz="2000" dirty="0"/>
              <a:t> </a:t>
            </a:r>
            <a:r>
              <a:rPr lang="en-GB" sz="2000" dirty="0" err="1"/>
              <a:t>sur</a:t>
            </a:r>
            <a:r>
              <a:rPr lang="en-GB" sz="2000" dirty="0"/>
              <a:t> les </a:t>
            </a:r>
            <a:r>
              <a:rPr lang="en-GB" sz="2000" dirty="0" err="1"/>
              <a:t>genoux</a:t>
            </a:r>
            <a:r>
              <a:rPr lang="en-GB" sz="2000" dirty="0"/>
              <a:t> de </a:t>
            </a:r>
            <a:r>
              <a:rPr lang="en-GB" sz="2000" dirty="0" err="1"/>
              <a:t>l’aidant</a:t>
            </a:r>
            <a:endParaRPr lang="en-GB" sz="2000" dirty="0"/>
          </a:p>
          <a:p>
            <a:pPr>
              <a:buClr>
                <a:srgbClr val="1F497D"/>
              </a:buClr>
              <a:buFont typeface="Calibri" panose="020F0502020204030204" pitchFamily="34" charset="0"/>
              <a:buChar char="•"/>
            </a:pPr>
            <a:r>
              <a:rPr lang="en-GB" sz="2000" dirty="0"/>
              <a:t>La phase </a:t>
            </a:r>
            <a:r>
              <a:rPr lang="en-GB" sz="2000" dirty="0" err="1"/>
              <a:t>d’adaptation</a:t>
            </a:r>
            <a:r>
              <a:rPr lang="en-GB" sz="2000" dirty="0"/>
              <a:t> </a:t>
            </a:r>
            <a:r>
              <a:rPr lang="en-GB" sz="2000" dirty="0" err="1"/>
              <a:t>est</a:t>
            </a:r>
            <a:r>
              <a:rPr lang="en-GB" sz="2000" dirty="0"/>
              <a:t> </a:t>
            </a:r>
            <a:r>
              <a:rPr lang="en-GB" sz="2000" dirty="0" err="1"/>
              <a:t>aussi</a:t>
            </a:r>
            <a:r>
              <a:rPr lang="en-GB" sz="2000" dirty="0"/>
              <a:t> </a:t>
            </a:r>
            <a:r>
              <a:rPr lang="en-GB" sz="2000" dirty="0" err="1"/>
              <a:t>bien</a:t>
            </a:r>
            <a:r>
              <a:rPr lang="en-GB" sz="2000" dirty="0"/>
              <a:t> </a:t>
            </a:r>
            <a:r>
              <a:rPr lang="en-GB" sz="2000" dirty="0" err="1"/>
              <a:t>valable</a:t>
            </a:r>
            <a:r>
              <a:rPr lang="en-GB" sz="2000" dirty="0"/>
              <a:t> pour les patients que pour les </a:t>
            </a:r>
            <a:r>
              <a:rPr lang="en-GB" sz="2000" dirty="0" err="1"/>
              <a:t>aidants</a:t>
            </a:r>
            <a:endParaRPr lang="en-GB" sz="2000" dirty="0"/>
          </a:p>
          <a:p>
            <a:pPr>
              <a:buClr>
                <a:srgbClr val="1F497D"/>
              </a:buClr>
              <a:buFont typeface="Calibri" panose="020F0502020204030204" pitchFamily="34" charset="0"/>
              <a:buChar char="•"/>
            </a:pPr>
            <a:r>
              <a:rPr lang="en-GB" sz="2000" dirty="0" err="1"/>
              <a:t>Une</a:t>
            </a:r>
            <a:r>
              <a:rPr lang="en-GB" sz="2000" dirty="0"/>
              <a:t> </a:t>
            </a:r>
            <a:r>
              <a:rPr lang="en-GB" sz="2000" dirty="0" err="1"/>
              <a:t>même</a:t>
            </a:r>
            <a:r>
              <a:rPr lang="en-GB" sz="2000" dirty="0"/>
              <a:t> </a:t>
            </a:r>
            <a:r>
              <a:rPr lang="en-GB" sz="2000" dirty="0" err="1"/>
              <a:t>personne</a:t>
            </a:r>
            <a:r>
              <a:rPr lang="en-GB" sz="2000" dirty="0"/>
              <a:t> </a:t>
            </a:r>
            <a:r>
              <a:rPr lang="en-GB" sz="2000" dirty="0" err="1"/>
              <a:t>pourra</a:t>
            </a:r>
            <a:r>
              <a:rPr lang="en-GB" sz="2000" dirty="0"/>
              <a:t> </a:t>
            </a:r>
            <a:r>
              <a:rPr lang="en-GB" sz="2000" dirty="0" err="1"/>
              <a:t>avoir</a:t>
            </a:r>
            <a:r>
              <a:rPr lang="en-GB" sz="2000" dirty="0"/>
              <a:t> des reactions </a:t>
            </a:r>
            <a:r>
              <a:rPr lang="en-GB" sz="2000" dirty="0" err="1"/>
              <a:t>changeantes</a:t>
            </a:r>
            <a:r>
              <a:rPr lang="en-GB" sz="2000" dirty="0"/>
              <a:t> vis-à-vis de PARO </a:t>
            </a:r>
            <a:r>
              <a:rPr lang="en-GB" sz="2000" dirty="0" err="1"/>
              <a:t>en</a:t>
            </a:r>
            <a:r>
              <a:rPr lang="en-GB" sz="2000" dirty="0"/>
              <a:t> </a:t>
            </a:r>
            <a:r>
              <a:rPr lang="en-GB" sz="2000" dirty="0" err="1"/>
              <a:t>fonction</a:t>
            </a:r>
            <a:r>
              <a:rPr lang="en-GB" sz="2000" dirty="0"/>
              <a:t> de </a:t>
            </a:r>
            <a:r>
              <a:rPr lang="en-GB" sz="2000" dirty="0" err="1"/>
              <a:t>différents</a:t>
            </a:r>
            <a:r>
              <a:rPr lang="en-GB" sz="2000" dirty="0"/>
              <a:t> </a:t>
            </a:r>
            <a:r>
              <a:rPr lang="en-GB" sz="2000" dirty="0" err="1"/>
              <a:t>paramètres</a:t>
            </a:r>
            <a:r>
              <a:rPr lang="en-GB" sz="2000" dirty="0"/>
              <a:t> (lieu, </a:t>
            </a:r>
            <a:r>
              <a:rPr lang="en-GB" sz="2000" dirty="0" err="1"/>
              <a:t>horaire</a:t>
            </a:r>
            <a:r>
              <a:rPr lang="en-GB" sz="2000" dirty="0"/>
              <a:t>, </a:t>
            </a:r>
            <a:r>
              <a:rPr lang="en-GB" sz="2000" dirty="0" err="1"/>
              <a:t>groupe</a:t>
            </a:r>
            <a:r>
              <a:rPr lang="en-GB" sz="2000" dirty="0"/>
              <a:t> </a:t>
            </a:r>
            <a:r>
              <a:rPr lang="en-GB" sz="2000" dirty="0" err="1"/>
              <a:t>ou</a:t>
            </a:r>
            <a:r>
              <a:rPr lang="en-GB" sz="2000" dirty="0"/>
              <a:t> </a:t>
            </a:r>
            <a:r>
              <a:rPr lang="en-GB" sz="2000" dirty="0" err="1"/>
              <a:t>individuel</a:t>
            </a:r>
            <a:r>
              <a:rPr lang="en-GB" sz="2000" dirty="0"/>
              <a:t>…) </a:t>
            </a:r>
          </a:p>
          <a:p>
            <a:pPr lvl="1">
              <a:buClr>
                <a:srgbClr val="1F497D"/>
              </a:buClr>
              <a:buFont typeface="Calibri" panose="020F0502020204030204" pitchFamily="34" charset="0"/>
              <a:buChar char="•"/>
            </a:pPr>
            <a:endParaRPr lang="en-GB" sz="1800" dirty="0"/>
          </a:p>
        </p:txBody>
      </p:sp>
      <p:sp>
        <p:nvSpPr>
          <p:cNvPr id="4" name="Titre 3"/>
          <p:cNvSpPr>
            <a:spLocks noGrp="1"/>
          </p:cNvSpPr>
          <p:nvPr>
            <p:ph type="title"/>
          </p:nvPr>
        </p:nvSpPr>
        <p:spPr/>
        <p:txBody>
          <a:bodyPr>
            <a:normAutofit/>
          </a:bodyPr>
          <a:lstStyle/>
          <a:p>
            <a:r>
              <a:rPr lang="fr-FR" sz="4000" b="1" dirty="0">
                <a:solidFill>
                  <a:srgbClr val="1F497D"/>
                </a:solidFill>
                <a:latin typeface="Arial Rounded MT Bold" panose="020F0704030504030204" pitchFamily="34" charset="0"/>
              </a:rPr>
              <a:t>Réactions et phase d’adaptation </a:t>
            </a:r>
          </a:p>
        </p:txBody>
      </p:sp>
    </p:spTree>
    <p:extLst>
      <p:ext uri="{BB962C8B-B14F-4D97-AF65-F5344CB8AC3E}">
        <p14:creationId xmlns:p14="http://schemas.microsoft.com/office/powerpoint/2010/main" val="304831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b="1" dirty="0">
                <a:solidFill>
                  <a:schemeClr val="tx2"/>
                </a:solidFill>
                <a:latin typeface="Arial Rounded MT Bold" panose="020F0704030504030204" pitchFamily="34" charset="0"/>
              </a:rPr>
              <a:t>Quels effets et indications ?</a:t>
            </a:r>
          </a:p>
        </p:txBody>
      </p:sp>
      <p:sp>
        <p:nvSpPr>
          <p:cNvPr id="6" name="ZoneTexte 5"/>
          <p:cNvSpPr txBox="1"/>
          <p:nvPr/>
        </p:nvSpPr>
        <p:spPr>
          <a:xfrm>
            <a:off x="107504" y="1304764"/>
            <a:ext cx="8892988" cy="5563061"/>
          </a:xfrm>
          <a:prstGeom prst="rect">
            <a:avLst/>
          </a:prstGeom>
          <a:noFill/>
        </p:spPr>
        <p:txBody>
          <a:bodyPr wrap="square" rtlCol="0">
            <a:spAutoFit/>
          </a:bodyPr>
          <a:lstStyle/>
          <a:p>
            <a:pPr algn="just"/>
            <a:r>
              <a:rPr lang="fr-FR" sz="2000" dirty="0"/>
              <a:t>PARO intervient à divers stades de la maladie, modéré ou sévère, que cela soit en structure hospitalière ou en EHPAD.</a:t>
            </a:r>
          </a:p>
          <a:p>
            <a:endParaRPr lang="fr-FR" sz="1050" dirty="0"/>
          </a:p>
          <a:p>
            <a:r>
              <a:rPr lang="fr-FR" sz="2000" dirty="0"/>
              <a:t>PARO permet d’agir :</a:t>
            </a:r>
          </a:p>
          <a:p>
            <a:pPr marL="342900" indent="-342900" algn="just">
              <a:buClr>
                <a:srgbClr val="1F497D"/>
              </a:buClr>
              <a:buFont typeface="Calibri" panose="020F0502020204030204" pitchFamily="34" charset="0"/>
              <a:buChar char="•"/>
            </a:pPr>
            <a:r>
              <a:rPr lang="fr-FR" sz="1900" b="1" dirty="0">
                <a:solidFill>
                  <a:schemeClr val="tx2"/>
                </a:solidFill>
              </a:rPr>
              <a:t>Sur la communication et l’interaction sociale : </a:t>
            </a:r>
            <a:r>
              <a:rPr lang="fr-FR" sz="1900" dirty="0"/>
              <a:t>Sa présence incite le contact verbale et tactile, l’expression et les transferts des sentiments dans certains cas, la réminiscence des souvenirs antérieurs. PARO est donc fortement indiqué pour les personnes qui ont des difficultés de coopération avec les autres ou qui ont un manque de communication.</a:t>
            </a:r>
          </a:p>
          <a:p>
            <a:pPr marL="342900" indent="-342900" algn="just">
              <a:buClr>
                <a:srgbClr val="1F497D"/>
              </a:buClr>
              <a:buFont typeface="Calibri" panose="020F0502020204030204" pitchFamily="34" charset="0"/>
              <a:buChar char="•"/>
            </a:pPr>
            <a:r>
              <a:rPr lang="fr-FR" sz="1900" b="1" dirty="0">
                <a:solidFill>
                  <a:schemeClr val="tx2"/>
                </a:solidFill>
              </a:rPr>
              <a:t>Sur les troubles de comportement :</a:t>
            </a:r>
            <a:r>
              <a:rPr lang="fr-FR" sz="1900" dirty="0"/>
              <a:t> En jouant le rôle d’objet transitionnel, en rassurant la personne et en calmant son angoisse. PARO permet de créer une atmosphère reposante (mentalement et physiquement) pour le patient, il stimule l’expression des sentiments, des mémoires (émotionnelles et procédurales) et des expériences du passé. Il joue sur le rappel des besoins physiologiques et la reconnaissance de l’identité du patient. </a:t>
            </a:r>
            <a:r>
              <a:rPr lang="fr-FR" sz="1900" b="1" dirty="0">
                <a:solidFill>
                  <a:srgbClr val="1F497D"/>
                </a:solidFill>
              </a:rPr>
              <a:t>Impact sur l’anxiété, l’irritation, l’agressivité, la dépression, l’apathie.</a:t>
            </a:r>
          </a:p>
          <a:p>
            <a:pPr marL="342900" indent="-342900" algn="just">
              <a:buClr>
                <a:srgbClr val="1F497D"/>
              </a:buClr>
              <a:buFont typeface="Calibri" panose="020F0502020204030204" pitchFamily="34" charset="0"/>
              <a:buChar char="•"/>
            </a:pPr>
            <a:r>
              <a:rPr lang="fr-FR" sz="1900" b="1" dirty="0">
                <a:solidFill>
                  <a:schemeClr val="tx2"/>
                </a:solidFill>
              </a:rPr>
              <a:t>Sur la médication : </a:t>
            </a:r>
            <a:r>
              <a:rPr lang="fr-FR" sz="1900" dirty="0"/>
              <a:t>En agissant de manière concrète et proactive sur les troubles du comportement, PARO est un levier positif sur les baisses de médications, </a:t>
            </a:r>
            <a:r>
              <a:rPr lang="fr-FR" sz="1900" b="1" dirty="0">
                <a:solidFill>
                  <a:srgbClr val="1F497D"/>
                </a:solidFill>
              </a:rPr>
              <a:t>il fait partie intégrante des nouvelles approches non médicamenteuses.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b="1" dirty="0">
                <a:solidFill>
                  <a:schemeClr val="tx2"/>
                </a:solidFill>
                <a:latin typeface="Arial Rounded MT Bold" panose="020F0704030504030204" pitchFamily="34" charset="0"/>
              </a:rPr>
              <a:t>Quels effets et indications ?</a:t>
            </a:r>
          </a:p>
        </p:txBody>
      </p:sp>
      <p:sp>
        <p:nvSpPr>
          <p:cNvPr id="6" name="ZoneTexte 5"/>
          <p:cNvSpPr txBox="1"/>
          <p:nvPr/>
        </p:nvSpPr>
        <p:spPr>
          <a:xfrm>
            <a:off x="251520" y="1484784"/>
            <a:ext cx="8640960" cy="3785652"/>
          </a:xfrm>
          <a:prstGeom prst="rect">
            <a:avLst/>
          </a:prstGeom>
          <a:noFill/>
        </p:spPr>
        <p:txBody>
          <a:bodyPr wrap="square" rtlCol="0">
            <a:spAutoFit/>
          </a:bodyPr>
          <a:lstStyle/>
          <a:p>
            <a:r>
              <a:rPr lang="fr-FR" sz="2000" dirty="0"/>
              <a:t>Les autres avantages de PARO :</a:t>
            </a:r>
          </a:p>
          <a:p>
            <a:endParaRPr lang="fr-FR" sz="2000" dirty="0"/>
          </a:p>
          <a:p>
            <a:pPr marL="342900" indent="-342900" algn="just">
              <a:buClr>
                <a:srgbClr val="1F497D"/>
              </a:buClr>
              <a:buFont typeface="Calibri" panose="020F0502020204030204" pitchFamily="34" charset="0"/>
              <a:buChar char="•"/>
            </a:pPr>
            <a:r>
              <a:rPr lang="fr-FR" sz="2000" dirty="0"/>
              <a:t>PARO présente les avantages reconnus de </a:t>
            </a:r>
            <a:r>
              <a:rPr lang="fr-FR" sz="2000" b="1" dirty="0">
                <a:solidFill>
                  <a:srgbClr val="1F497D"/>
                </a:solidFill>
              </a:rPr>
              <a:t>la zoothérapie </a:t>
            </a:r>
            <a:r>
              <a:rPr lang="fr-FR" sz="2000" dirty="0"/>
              <a:t>(baisse de la pression sanguine, du rythme cardiaque, de la tension musculaire, réduction du stress et de l’anxiété, prévention de dépression, augmentation de la confiance et des interactions sociales, amélioration de la qualité de vie…) sans en apporter les inconvénients (anxiété due au risque de griffure ou morsure, allergies, hygiène, maltraitance éventuelle des animaux,…)</a:t>
            </a:r>
          </a:p>
          <a:p>
            <a:pPr marL="342900" indent="-342900" algn="just">
              <a:buClr>
                <a:srgbClr val="1F497D"/>
              </a:buClr>
              <a:buFont typeface="Calibri" panose="020F0502020204030204" pitchFamily="34" charset="0"/>
              <a:buChar char="•"/>
            </a:pPr>
            <a:endParaRPr lang="fr-FR" sz="2000" dirty="0"/>
          </a:p>
          <a:p>
            <a:pPr marL="342900" indent="-342900" algn="just">
              <a:buClr>
                <a:srgbClr val="1F497D"/>
              </a:buClr>
              <a:buFont typeface="Calibri" panose="020F0502020204030204" pitchFamily="34" charset="0"/>
              <a:buChar char="•"/>
            </a:pPr>
            <a:r>
              <a:rPr lang="fr-FR" sz="2000" dirty="0"/>
              <a:t>Par rapport aux poupées, qui peuvent s’avérer bénéfiques pour certaines personnes, utiliser le PARO n’est pas considéré comme une pratique infantilisante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b="1" dirty="0">
                <a:solidFill>
                  <a:schemeClr val="tx2"/>
                </a:solidFill>
                <a:latin typeface="Arial Rounded MT Bold" panose="020F0704030504030204" pitchFamily="34" charset="0"/>
              </a:rPr>
              <a:t>Comment PARO fonctionne-t-il ?</a:t>
            </a:r>
          </a:p>
        </p:txBody>
      </p:sp>
      <p:sp>
        <p:nvSpPr>
          <p:cNvPr id="6" name="ZoneTexte 5"/>
          <p:cNvSpPr txBox="1"/>
          <p:nvPr/>
        </p:nvSpPr>
        <p:spPr>
          <a:xfrm>
            <a:off x="251520" y="1484784"/>
            <a:ext cx="8784976" cy="5193729"/>
          </a:xfrm>
          <a:prstGeom prst="rect">
            <a:avLst/>
          </a:prstGeom>
          <a:noFill/>
        </p:spPr>
        <p:txBody>
          <a:bodyPr wrap="square" rtlCol="0">
            <a:spAutoFit/>
          </a:bodyPr>
          <a:lstStyle/>
          <a:p>
            <a:pPr marL="342900" indent="-342900" algn="just">
              <a:buClr>
                <a:srgbClr val="1F497D"/>
              </a:buClr>
              <a:buFont typeface="Calibri" panose="020F0502020204030204" pitchFamily="34" charset="0"/>
              <a:buChar char="•"/>
            </a:pPr>
            <a:r>
              <a:rPr lang="fr-FR" sz="2000" dirty="0"/>
              <a:t>Recouvert d’une fourrure bactéricide, PARO est équipé de sept moteurs, qui lui permettent de : </a:t>
            </a:r>
          </a:p>
          <a:p>
            <a:pPr marL="800100" lvl="1" indent="-342900" algn="just">
              <a:buClr>
                <a:srgbClr val="1F497D"/>
              </a:buClr>
              <a:buFont typeface="Courier New" panose="02070309020205020404" pitchFamily="49" charset="0"/>
              <a:buChar char="o"/>
            </a:pPr>
            <a:r>
              <a:rPr lang="fr-FR" sz="2000" dirty="0"/>
              <a:t>Bouger la tête (haut, bas, droite, gauche). La tête de PARO est renforcée en polycarbonate (utilisé pour les vitres pare-balles) afin d’assurer un niveau de robustesse en adéquation avec l’environnement d’utilisation de PARO</a:t>
            </a:r>
          </a:p>
          <a:p>
            <a:pPr marL="800100" lvl="1" indent="-342900" algn="just">
              <a:buClr>
                <a:srgbClr val="1F497D"/>
              </a:buClr>
              <a:buFont typeface="Courier New" panose="02070309020205020404" pitchFamily="49" charset="0"/>
              <a:buChar char="o"/>
            </a:pPr>
            <a:r>
              <a:rPr lang="fr-FR" sz="2000" dirty="0"/>
              <a:t>Cligner des yeux</a:t>
            </a:r>
          </a:p>
          <a:p>
            <a:pPr marL="800100" lvl="1" indent="-342900" algn="just">
              <a:buClr>
                <a:srgbClr val="1F497D"/>
              </a:buClr>
              <a:buFont typeface="Courier New" panose="02070309020205020404" pitchFamily="49" charset="0"/>
              <a:buChar char="o"/>
            </a:pPr>
            <a:r>
              <a:rPr lang="fr-FR" sz="2000" dirty="0"/>
              <a:t>Remuer la queue et actionner ses deux nageoires latérales</a:t>
            </a:r>
          </a:p>
          <a:p>
            <a:pPr marL="171450" indent="-171450" algn="just">
              <a:buClr>
                <a:srgbClr val="1F497D"/>
              </a:buClr>
              <a:buFont typeface="Calibri" panose="020F0502020204030204" pitchFamily="34" charset="0"/>
              <a:buChar char="•"/>
            </a:pPr>
            <a:endParaRPr lang="fr-FR" sz="1050" dirty="0"/>
          </a:p>
          <a:p>
            <a:pPr marL="342900" indent="-342900" algn="just">
              <a:buClr>
                <a:srgbClr val="1F497D"/>
              </a:buClr>
              <a:buFont typeface="Calibri" panose="020F0502020204030204" pitchFamily="34" charset="0"/>
              <a:buChar char="•"/>
            </a:pPr>
            <a:r>
              <a:rPr lang="fr-FR" sz="2000" dirty="0"/>
              <a:t>Le son de sa voix provient d’un réel enregistrement de bébé phoque.</a:t>
            </a:r>
          </a:p>
          <a:p>
            <a:pPr marL="171450" indent="-171450" algn="just">
              <a:buClr>
                <a:srgbClr val="1F497D"/>
              </a:buClr>
              <a:buFont typeface="Calibri" panose="020F0502020204030204" pitchFamily="34" charset="0"/>
              <a:buChar char="•"/>
            </a:pPr>
            <a:endParaRPr lang="fr-FR" sz="1050" dirty="0"/>
          </a:p>
          <a:p>
            <a:pPr marL="342900" indent="-342900" algn="just">
              <a:buClr>
                <a:srgbClr val="1F497D"/>
              </a:buClr>
              <a:buFont typeface="Calibri" panose="020F0502020204030204" pitchFamily="34" charset="0"/>
              <a:buChar char="•"/>
            </a:pPr>
            <a:r>
              <a:rPr lang="fr-FR" sz="2000" dirty="0"/>
              <a:t>Une douzaine de capteurs (toucher, positionnement, lumière) et trois microphones (détection de la provenance du son par triangulation) renvoient des informations sur l’interaction avec le résident à un algorithme, qui adapte en conséquence les mouvements et l’intonation du PARO afin de fournir à chaque patient la meilleure stimulation cognitive possible</a:t>
            </a:r>
          </a:p>
          <a:p>
            <a:pPr marL="171450" indent="-171450" algn="just">
              <a:buClr>
                <a:srgbClr val="1F497D"/>
              </a:buClr>
              <a:buFont typeface="Calibri" panose="020F0502020204030204" pitchFamily="34" charset="0"/>
              <a:buChar char="•"/>
            </a:pPr>
            <a:endParaRPr lang="fr-FR" sz="1050" dirty="0"/>
          </a:p>
          <a:p>
            <a:pPr marL="342900" indent="-342900" algn="just">
              <a:buClr>
                <a:srgbClr val="1F497D"/>
              </a:buClr>
              <a:buFont typeface="Calibri" panose="020F0502020204030204" pitchFamily="34" charset="0"/>
              <a:buChar char="•"/>
            </a:pPr>
            <a:r>
              <a:rPr lang="fr-FR" sz="2000" dirty="0"/>
              <a:t>PARO peut donc communiquer au patient des émotions telle que la joie, la surprise ou le mécontentement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b="1" dirty="0">
                <a:solidFill>
                  <a:schemeClr val="tx2"/>
                </a:solidFill>
                <a:latin typeface="Arial Rounded MT Bold" panose="020F0704030504030204" pitchFamily="34" charset="0"/>
              </a:rPr>
              <a:t>Comment PARO fonctionne-t-il ?</a:t>
            </a:r>
          </a:p>
        </p:txBody>
      </p:sp>
      <p:sp>
        <p:nvSpPr>
          <p:cNvPr id="6" name="ZoneTexte 5"/>
          <p:cNvSpPr txBox="1"/>
          <p:nvPr/>
        </p:nvSpPr>
        <p:spPr>
          <a:xfrm>
            <a:off x="323528" y="1268760"/>
            <a:ext cx="8640960" cy="2246769"/>
          </a:xfrm>
          <a:prstGeom prst="rect">
            <a:avLst/>
          </a:prstGeom>
          <a:noFill/>
        </p:spPr>
        <p:txBody>
          <a:bodyPr wrap="square" rtlCol="0">
            <a:spAutoFit/>
          </a:bodyPr>
          <a:lstStyle/>
          <a:p>
            <a:pPr marL="342900" indent="-342900">
              <a:buClr>
                <a:srgbClr val="1F497D"/>
              </a:buClr>
              <a:buFont typeface="Calibri" panose="020F0502020204030204" pitchFamily="34" charset="0"/>
              <a:buChar char="•"/>
            </a:pPr>
            <a:r>
              <a:rPr lang="fr-FR" sz="2000" dirty="0">
                <a:latin typeface="+mj-lt"/>
              </a:rPr>
              <a:t>PARO pèse 2,5 kg, mesure 57 cm</a:t>
            </a:r>
          </a:p>
          <a:p>
            <a:pPr marL="342900" indent="-342900">
              <a:buClr>
                <a:srgbClr val="1F497D"/>
              </a:buClr>
              <a:buFont typeface="Calibri" panose="020F0502020204030204" pitchFamily="34" charset="0"/>
              <a:buChar char="•"/>
            </a:pPr>
            <a:r>
              <a:rPr lang="fr-FR" sz="2000" dirty="0">
                <a:latin typeface="+mj-lt"/>
              </a:rPr>
              <a:t>Autonomie de 5 à 8 heures</a:t>
            </a:r>
          </a:p>
          <a:p>
            <a:pPr marL="342900" indent="-342900">
              <a:buClr>
                <a:srgbClr val="1F497D"/>
              </a:buClr>
              <a:buFont typeface="Calibri" panose="020F0502020204030204" pitchFamily="34" charset="0"/>
              <a:buChar char="•"/>
            </a:pPr>
            <a:r>
              <a:rPr lang="fr-FR" sz="2000" dirty="0">
                <a:latin typeface="+mj-lt"/>
              </a:rPr>
              <a:t>Se recharge en 2 à 3 heures  </a:t>
            </a:r>
          </a:p>
          <a:p>
            <a:pPr marL="342900" indent="-342900">
              <a:buClr>
                <a:srgbClr val="1F497D"/>
              </a:buClr>
              <a:buFont typeface="Calibri" panose="020F0502020204030204" pitchFamily="34" charset="0"/>
              <a:buChar char="•"/>
            </a:pPr>
            <a:r>
              <a:rPr lang="fr-FR" sz="2000" dirty="0">
                <a:latin typeface="+mj-lt"/>
              </a:rPr>
              <a:t>Entretien quotidien simple par pulvérisation d’un mélange eau-savon liquide</a:t>
            </a:r>
          </a:p>
          <a:p>
            <a:pPr marL="342900" indent="-342900">
              <a:buClr>
                <a:srgbClr val="1F497D"/>
              </a:buClr>
              <a:buFont typeface="Calibri" panose="020F0502020204030204" pitchFamily="34" charset="0"/>
              <a:buChar char="•"/>
            </a:pPr>
            <a:r>
              <a:rPr lang="fr-FR" sz="2000" dirty="0">
                <a:latin typeface="+mj-lt"/>
              </a:rPr>
              <a:t>Conçu pour avoir une durée de vie jusqu’à 10 ans (r</a:t>
            </a:r>
            <a:r>
              <a:rPr lang="fr-FR" sz="2000" dirty="0">
                <a:latin typeface="+mj-lt"/>
                <a:cs typeface="Times New Roman"/>
              </a:rPr>
              <a:t>emplacement de la batterie tous les 2 ans)</a:t>
            </a:r>
          </a:p>
          <a:p>
            <a:pPr marL="342900" indent="-342900">
              <a:buClr>
                <a:srgbClr val="1F497D"/>
              </a:buClr>
              <a:buFont typeface="Calibri" panose="020F0502020204030204" pitchFamily="34" charset="0"/>
              <a:buChar char="•"/>
            </a:pPr>
            <a:r>
              <a:rPr lang="fr-FR" sz="2000" dirty="0">
                <a:latin typeface="+mj-lt"/>
                <a:cs typeface="Times New Roman"/>
              </a:rPr>
              <a:t>Fabriqué au Japon sur une ligne de production CE – Finition artisanale</a:t>
            </a:r>
            <a:endParaRPr lang="fr-FR" sz="2000" dirty="0">
              <a:latin typeface="+mj-lt"/>
            </a:endParaRPr>
          </a:p>
        </p:txBody>
      </p:sp>
      <p:pic>
        <p:nvPicPr>
          <p:cNvPr id="23554" name="Picture 2"/>
          <p:cNvPicPr>
            <a:picLocks noChangeAspect="1" noChangeArrowheads="1"/>
          </p:cNvPicPr>
          <p:nvPr/>
        </p:nvPicPr>
        <p:blipFill>
          <a:blip r:embed="rId2" cstate="print"/>
          <a:srcRect/>
          <a:stretch>
            <a:fillRect/>
          </a:stretch>
        </p:blipFill>
        <p:spPr bwMode="auto">
          <a:xfrm>
            <a:off x="386105" y="3645024"/>
            <a:ext cx="3465815" cy="2592288"/>
          </a:xfrm>
          <a:prstGeom prst="rect">
            <a:avLst/>
          </a:prstGeom>
          <a:noFill/>
          <a:ln w="9525">
            <a:noFill/>
            <a:miter lim="800000"/>
            <a:headEnd/>
            <a:tailEnd/>
          </a:ln>
        </p:spPr>
      </p:pic>
      <p:pic>
        <p:nvPicPr>
          <p:cNvPr id="23555" name="Picture 3"/>
          <p:cNvPicPr>
            <a:picLocks noChangeAspect="1" noChangeArrowheads="1"/>
          </p:cNvPicPr>
          <p:nvPr/>
        </p:nvPicPr>
        <p:blipFill>
          <a:blip r:embed="rId3" cstate="print"/>
          <a:srcRect/>
          <a:stretch>
            <a:fillRect/>
          </a:stretch>
        </p:blipFill>
        <p:spPr bwMode="auto">
          <a:xfrm>
            <a:off x="4644008" y="3645023"/>
            <a:ext cx="4032448" cy="265684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b="1" dirty="0">
                <a:solidFill>
                  <a:schemeClr val="tx2"/>
                </a:solidFill>
              </a:rPr>
              <a:t>Quelques retours d’expérience</a:t>
            </a:r>
          </a:p>
        </p:txBody>
      </p:sp>
      <p:sp>
        <p:nvSpPr>
          <p:cNvPr id="2" name="Content Placeholder 1"/>
          <p:cNvSpPr>
            <a:spLocks noGrp="1"/>
          </p:cNvSpPr>
          <p:nvPr>
            <p:ph idx="1"/>
          </p:nvPr>
        </p:nvSpPr>
        <p:spPr>
          <a:xfrm>
            <a:off x="287524" y="1600200"/>
            <a:ext cx="8676964" cy="5257800"/>
          </a:xfrm>
        </p:spPr>
        <p:txBody>
          <a:bodyPr>
            <a:normAutofit fontScale="92500" lnSpcReduction="10000"/>
          </a:bodyPr>
          <a:lstStyle/>
          <a:p>
            <a:pPr lvl="0" algn="just">
              <a:spcBef>
                <a:spcPts val="0"/>
              </a:spcBef>
              <a:buClr>
                <a:srgbClr val="1F497D"/>
              </a:buClr>
              <a:buFont typeface="Calibri" panose="020F0502020204030204" pitchFamily="34" charset="0"/>
              <a:buChar char="•"/>
            </a:pPr>
            <a:r>
              <a:rPr lang="fr-FR" sz="2000" dirty="0">
                <a:solidFill>
                  <a:prstClr val="black"/>
                </a:solidFill>
              </a:rPr>
              <a:t>« Les résultats sont spectaculaires. Des résidents qui pouvaient rester silencieux durant des jours se sont mis à parler. », </a:t>
            </a:r>
            <a:r>
              <a:rPr lang="fr-FR" sz="2000" i="1" dirty="0">
                <a:solidFill>
                  <a:prstClr val="black"/>
                </a:solidFill>
              </a:rPr>
              <a:t>Directrice EHPAD Villa du Tertre</a:t>
            </a:r>
          </a:p>
          <a:p>
            <a:pPr lvl="0" algn="just">
              <a:spcBef>
                <a:spcPts val="0"/>
              </a:spcBef>
              <a:buClr>
                <a:srgbClr val="1F497D"/>
              </a:buClr>
              <a:buFont typeface="Calibri" panose="020F0502020204030204" pitchFamily="34" charset="0"/>
              <a:buChar char="•"/>
            </a:pPr>
            <a:endParaRPr lang="fr-FR" sz="2000" i="1" dirty="0">
              <a:solidFill>
                <a:prstClr val="black"/>
              </a:solidFill>
            </a:endParaRPr>
          </a:p>
          <a:p>
            <a:pPr lvl="0" algn="just">
              <a:spcBef>
                <a:spcPts val="0"/>
              </a:spcBef>
              <a:buClr>
                <a:srgbClr val="1F497D"/>
              </a:buClr>
              <a:buFont typeface="Calibri" panose="020F0502020204030204" pitchFamily="34" charset="0"/>
              <a:buChar char="•"/>
            </a:pPr>
            <a:r>
              <a:rPr lang="fr-FR" sz="2000" dirty="0">
                <a:solidFill>
                  <a:prstClr val="black"/>
                </a:solidFill>
              </a:rPr>
              <a:t>« Quelques jours ont suffi aux professionnels pour constater combien elle (PARO) pouvait leur être utile pour rétablir le contact avec des résidents mutiques, calmer une angoisse, faire naître un sourire sur un visage jusque-là fermé. », </a:t>
            </a:r>
            <a:r>
              <a:rPr lang="fr-FR" sz="2000" i="1" dirty="0">
                <a:solidFill>
                  <a:prstClr val="black"/>
                </a:solidFill>
              </a:rPr>
              <a:t>Directrice EHPAD Résidence du Parc </a:t>
            </a:r>
          </a:p>
          <a:p>
            <a:pPr lvl="0" algn="just">
              <a:spcBef>
                <a:spcPts val="0"/>
              </a:spcBef>
              <a:buClr>
                <a:srgbClr val="1F497D"/>
              </a:buClr>
              <a:buFont typeface="Calibri" panose="020F0502020204030204" pitchFamily="34" charset="0"/>
              <a:buChar char="•"/>
            </a:pPr>
            <a:endParaRPr lang="fr-FR" sz="2000" i="1" dirty="0">
              <a:solidFill>
                <a:prstClr val="black"/>
              </a:solidFill>
            </a:endParaRPr>
          </a:p>
          <a:p>
            <a:pPr lvl="0" algn="just">
              <a:spcBef>
                <a:spcPts val="0"/>
              </a:spcBef>
              <a:buClr>
                <a:srgbClr val="1F497D"/>
              </a:buClr>
              <a:buFont typeface="Calibri" panose="020F0502020204030204" pitchFamily="34" charset="0"/>
              <a:buChar char="•"/>
            </a:pPr>
            <a:r>
              <a:rPr lang="fr-FR" sz="2000" dirty="0">
                <a:solidFill>
                  <a:prstClr val="black"/>
                </a:solidFill>
              </a:rPr>
              <a:t>“Il (PARO) va bien, il se laisse cajoler par les mains tremblantes des résidents, il se laisse serrer contre le cœur des résidents angoissés et aussitôt il apporte réconfort et chaleur ! Notre personnel l’utilise régulièrement, notamment dans le service de l’unité Alzheimer. C’est un bon produit, qui ne remplace nullement l’humain mais qui complète une présence de manière différente. Je suis vraiment contente de m’être laissée séduire par cette nouvelle approche au vu des résultats auprès de nos résidents. ”, </a:t>
            </a:r>
            <a:r>
              <a:rPr lang="fr-FR" sz="2000" i="1" dirty="0">
                <a:solidFill>
                  <a:prstClr val="black"/>
                </a:solidFill>
              </a:rPr>
              <a:t>Directrice, EHPAD Home de </a:t>
            </a:r>
            <a:r>
              <a:rPr lang="fr-FR" sz="2000" i="1" dirty="0" err="1">
                <a:solidFill>
                  <a:prstClr val="black"/>
                </a:solidFill>
              </a:rPr>
              <a:t>Préville</a:t>
            </a:r>
            <a:r>
              <a:rPr lang="fr-FR" sz="2000" i="1" dirty="0">
                <a:solidFill>
                  <a:prstClr val="black"/>
                </a:solidFill>
              </a:rPr>
              <a:t> (57), retour après un an d’utilisation de PARO</a:t>
            </a:r>
          </a:p>
          <a:p>
            <a:pPr lvl="0" algn="just">
              <a:spcBef>
                <a:spcPts val="0"/>
              </a:spcBef>
              <a:buClr>
                <a:srgbClr val="1F497D"/>
              </a:buClr>
              <a:buFont typeface="Calibri" panose="020F0502020204030204" pitchFamily="34" charset="0"/>
              <a:buChar char="•"/>
            </a:pPr>
            <a:endParaRPr lang="fr-FR" sz="2000" dirty="0">
              <a:solidFill>
                <a:prstClr val="black"/>
              </a:solidFill>
            </a:endParaRPr>
          </a:p>
          <a:p>
            <a:pPr lvl="0" algn="just">
              <a:spcBef>
                <a:spcPts val="0"/>
              </a:spcBef>
              <a:buClr>
                <a:srgbClr val="1F497D"/>
              </a:buClr>
              <a:buFont typeface="Calibri" panose="020F0502020204030204" pitchFamily="34" charset="0"/>
              <a:buChar char="•"/>
            </a:pPr>
            <a:r>
              <a:rPr lang="fr-FR" sz="2000" dirty="0">
                <a:solidFill>
                  <a:prstClr val="black"/>
                </a:solidFill>
              </a:rPr>
              <a:t>Pour plus de retours d’expérience, rendez-vous sur </a:t>
            </a:r>
            <a:r>
              <a:rPr lang="fr-FR" sz="2000" b="1" dirty="0">
                <a:solidFill>
                  <a:srgbClr val="1F497D"/>
                </a:solidFill>
              </a:rPr>
              <a:t>www.phoque-paro.fr</a:t>
            </a:r>
            <a:r>
              <a:rPr lang="fr-FR" sz="2000" dirty="0">
                <a:solidFill>
                  <a:prstClr val="black"/>
                </a:solidFill>
              </a:rPr>
              <a:t> </a:t>
            </a:r>
          </a:p>
        </p:txBody>
      </p:sp>
    </p:spTree>
    <p:extLst>
      <p:ext uri="{BB962C8B-B14F-4D97-AF65-F5344CB8AC3E}">
        <p14:creationId xmlns:p14="http://schemas.microsoft.com/office/powerpoint/2010/main" val="363497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44624"/>
            <a:ext cx="8229600" cy="1143000"/>
          </a:xfrm>
        </p:spPr>
        <p:txBody>
          <a:bodyPr>
            <a:normAutofit/>
          </a:bodyPr>
          <a:lstStyle/>
          <a:p>
            <a:r>
              <a:rPr lang="fr-FR" sz="4000" b="1" dirty="0">
                <a:solidFill>
                  <a:schemeClr val="tx2"/>
                </a:solidFill>
                <a:latin typeface="Arial Rounded MT Bold" panose="020F0704030504030204" pitchFamily="34" charset="0"/>
              </a:rPr>
              <a:t>Comment découvrir PARO ?</a:t>
            </a:r>
          </a:p>
        </p:txBody>
      </p:sp>
      <p:sp>
        <p:nvSpPr>
          <p:cNvPr id="6" name="ZoneTexte 5"/>
          <p:cNvSpPr txBox="1"/>
          <p:nvPr/>
        </p:nvSpPr>
        <p:spPr>
          <a:xfrm>
            <a:off x="251520" y="3335501"/>
            <a:ext cx="8640960" cy="2800767"/>
          </a:xfrm>
          <a:prstGeom prst="rect">
            <a:avLst/>
          </a:prstGeom>
          <a:noFill/>
        </p:spPr>
        <p:txBody>
          <a:bodyPr wrap="square" rtlCol="0">
            <a:spAutoFit/>
          </a:bodyPr>
          <a:lstStyle/>
          <a:p>
            <a:pPr algn="ctr"/>
            <a:r>
              <a:rPr lang="fr-FR" sz="2000" dirty="0"/>
              <a:t>En accédant au site internet qui lui est consacré :</a:t>
            </a:r>
          </a:p>
          <a:p>
            <a:pPr algn="ctr"/>
            <a:r>
              <a:rPr lang="fr-FR" sz="3600" b="1" dirty="0">
                <a:solidFill>
                  <a:srgbClr val="92D050"/>
                </a:solidFill>
              </a:rPr>
              <a:t>www.phoque-paro.fr</a:t>
            </a:r>
          </a:p>
          <a:p>
            <a:endParaRPr lang="fr-FR" sz="2000" dirty="0"/>
          </a:p>
          <a:p>
            <a:endParaRPr lang="fr-FR" sz="2000" dirty="0"/>
          </a:p>
          <a:p>
            <a:pPr marL="342900" indent="-342900">
              <a:buClr>
                <a:srgbClr val="1F497D"/>
              </a:buClr>
              <a:buFont typeface="Calibri" panose="020F0502020204030204" pitchFamily="34" charset="0"/>
              <a:buChar char="•"/>
            </a:pPr>
            <a:r>
              <a:rPr lang="fr-FR" sz="2000" dirty="0"/>
              <a:t>Etudes cliniques</a:t>
            </a:r>
          </a:p>
          <a:p>
            <a:pPr marL="342900" indent="-342900">
              <a:buClr>
                <a:srgbClr val="1F497D"/>
              </a:buClr>
              <a:buFont typeface="Calibri" panose="020F0502020204030204" pitchFamily="34" charset="0"/>
              <a:buChar char="•"/>
            </a:pPr>
            <a:r>
              <a:rPr lang="fr-FR" sz="2000" dirty="0"/>
              <a:t>Informations, articles et reportages, vidéos, retours d’expérience d’utilisateurs, etc.</a:t>
            </a:r>
          </a:p>
          <a:p>
            <a:endParaRPr lang="fr-FR" sz="2000" dirty="0"/>
          </a:p>
        </p:txBody>
      </p:sp>
      <p:pic>
        <p:nvPicPr>
          <p:cNvPr id="24578" name="Picture 2" descr="http://inno3med.fr/wp-content/uploads/2013/11/Hvid-Paro-p%C3%A5-hvid-dug-med-gr%C3%A5-baggrund3.jpg"/>
          <p:cNvPicPr>
            <a:picLocks noChangeAspect="1" noChangeArrowheads="1"/>
          </p:cNvPicPr>
          <p:nvPr/>
        </p:nvPicPr>
        <p:blipFill>
          <a:blip r:embed="rId2" cstate="print"/>
          <a:srcRect/>
          <a:stretch>
            <a:fillRect/>
          </a:stretch>
        </p:blipFill>
        <p:spPr bwMode="auto">
          <a:xfrm>
            <a:off x="2699792" y="1268760"/>
            <a:ext cx="3333750" cy="176212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b="1" dirty="0">
                <a:solidFill>
                  <a:schemeClr val="tx2"/>
                </a:solidFill>
              </a:rPr>
              <a:t>Comment rejoindre la communauté PARO ?</a:t>
            </a:r>
          </a:p>
        </p:txBody>
      </p:sp>
      <p:sp>
        <p:nvSpPr>
          <p:cNvPr id="6" name="ZoneTexte 5"/>
          <p:cNvSpPr txBox="1"/>
          <p:nvPr/>
        </p:nvSpPr>
        <p:spPr>
          <a:xfrm>
            <a:off x="251520" y="3501008"/>
            <a:ext cx="8640960" cy="3170099"/>
          </a:xfrm>
          <a:prstGeom prst="rect">
            <a:avLst/>
          </a:prstGeom>
          <a:noFill/>
        </p:spPr>
        <p:txBody>
          <a:bodyPr wrap="square" rtlCol="0">
            <a:spAutoFit/>
          </a:bodyPr>
          <a:lstStyle/>
          <a:p>
            <a:endParaRPr lang="fr-FR" sz="2000" dirty="0"/>
          </a:p>
          <a:p>
            <a:pPr marL="342900" indent="-342900" algn="just">
              <a:buClr>
                <a:srgbClr val="1F497D"/>
              </a:buClr>
              <a:buFont typeface="Calibri" panose="020F0502020204030204" pitchFamily="34" charset="0"/>
              <a:buChar char="•"/>
            </a:pPr>
            <a:r>
              <a:rPr lang="fr-FR" sz="2000" dirty="0"/>
              <a:t>PARO doit être considéré comme </a:t>
            </a:r>
            <a:r>
              <a:rPr lang="fr-FR" sz="2000" b="1" dirty="0">
                <a:solidFill>
                  <a:srgbClr val="1F497D"/>
                </a:solidFill>
              </a:rPr>
              <a:t>un dispositif à part entière dans le parcours de soins des patients et résidents</a:t>
            </a:r>
            <a:r>
              <a:rPr lang="fr-FR" sz="2000" dirty="0"/>
              <a:t>, et doit faire l’objet d’une utilisation professionnelle et encadrée afin de pouvoir améliorer au mieux la qualité de vie et le bien être.</a:t>
            </a:r>
          </a:p>
          <a:p>
            <a:pPr marL="342900" indent="-342900" algn="just">
              <a:buClr>
                <a:srgbClr val="1F497D"/>
              </a:buClr>
              <a:buFont typeface="Calibri" panose="020F0502020204030204" pitchFamily="34" charset="0"/>
              <a:buChar char="•"/>
            </a:pPr>
            <a:endParaRPr lang="fr-FR" sz="2000" dirty="0"/>
          </a:p>
          <a:p>
            <a:pPr marL="342900" indent="-342900" algn="just">
              <a:buClr>
                <a:srgbClr val="1F497D"/>
              </a:buClr>
              <a:buFont typeface="Calibri" panose="020F0502020204030204" pitchFamily="34" charset="0"/>
              <a:buChar char="•"/>
            </a:pPr>
            <a:r>
              <a:rPr lang="fr-FR" sz="2000" dirty="0"/>
              <a:t>Que cela soit en établissement de santé ou à travers une aide à domicile, chaque PARO est fourni obligatoirement avec une présentation « mise-en-route », qui comprend le mode de fonctionnement de PARO, ses indications, et les règles d’hygiène liées à son utilisation.</a:t>
            </a:r>
          </a:p>
        </p:txBody>
      </p:sp>
      <p:pic>
        <p:nvPicPr>
          <p:cNvPr id="24578" name="Picture 2" descr="http://inno3med.fr/wp-content/uploads/2013/11/Hvid-Paro-p%C3%A5-hvid-dug-med-gr%C3%A5-baggrund3.jpg"/>
          <p:cNvPicPr>
            <a:picLocks noChangeAspect="1" noChangeArrowheads="1"/>
          </p:cNvPicPr>
          <p:nvPr/>
        </p:nvPicPr>
        <p:blipFill>
          <a:blip r:embed="rId2" cstate="print"/>
          <a:srcRect/>
          <a:stretch>
            <a:fillRect/>
          </a:stretch>
        </p:blipFill>
        <p:spPr bwMode="auto">
          <a:xfrm>
            <a:off x="2905125" y="1666874"/>
            <a:ext cx="3333750" cy="176212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b="1" dirty="0">
                <a:solidFill>
                  <a:schemeClr val="tx2"/>
                </a:solidFill>
                <a:latin typeface="Arial Rounded MT Bold" panose="020F0704030504030204" pitchFamily="34" charset="0"/>
              </a:rPr>
              <a:t>Qui est PARO ?</a:t>
            </a:r>
          </a:p>
        </p:txBody>
      </p:sp>
      <p:sp>
        <p:nvSpPr>
          <p:cNvPr id="6" name="ZoneTexte 5"/>
          <p:cNvSpPr txBox="1"/>
          <p:nvPr/>
        </p:nvSpPr>
        <p:spPr>
          <a:xfrm>
            <a:off x="251520" y="1510330"/>
            <a:ext cx="8640960" cy="3847207"/>
          </a:xfrm>
          <a:prstGeom prst="rect">
            <a:avLst/>
          </a:prstGeom>
          <a:noFill/>
        </p:spPr>
        <p:txBody>
          <a:bodyPr wrap="square" rtlCol="0">
            <a:spAutoFit/>
          </a:bodyPr>
          <a:lstStyle/>
          <a:p>
            <a:pPr marL="342900" indent="-342900" algn="just">
              <a:buClr>
                <a:srgbClr val="1F497D"/>
              </a:buClr>
              <a:buFont typeface="Calibri" panose="020F0502020204030204" pitchFamily="34" charset="0"/>
              <a:buChar char="•"/>
            </a:pPr>
            <a:r>
              <a:rPr lang="fr-FR" sz="2000" dirty="0"/>
              <a:t>PARO est un </a:t>
            </a:r>
            <a:r>
              <a:rPr lang="fr-FR" sz="2000" b="1" dirty="0">
                <a:solidFill>
                  <a:srgbClr val="1F497D"/>
                </a:solidFill>
              </a:rPr>
              <a:t>robot interactif émotionnel </a:t>
            </a:r>
            <a:r>
              <a:rPr lang="fr-FR" sz="2000" dirty="0"/>
              <a:t>utilisé en atelier d’animation et en thérapie relationnelle individuelle pour les patients atteints de troubles du comportement et de la communication. </a:t>
            </a:r>
          </a:p>
          <a:p>
            <a:pPr marL="342900" indent="-342900" algn="just">
              <a:buClr>
                <a:srgbClr val="1F497D"/>
              </a:buClr>
              <a:buFont typeface="Calibri" panose="020F0502020204030204" pitchFamily="34" charset="0"/>
              <a:buChar char="•"/>
            </a:pPr>
            <a:endParaRPr lang="fr-FR" sz="2000" dirty="0"/>
          </a:p>
          <a:p>
            <a:pPr marL="342900" indent="-342900" algn="just">
              <a:buClr>
                <a:srgbClr val="1F497D"/>
              </a:buClr>
              <a:buFont typeface="Calibri" panose="020F0502020204030204" pitchFamily="34" charset="0"/>
              <a:buChar char="•"/>
            </a:pPr>
            <a:r>
              <a:rPr lang="fr-FR" sz="2000" dirty="0"/>
              <a:t>Développé dès 1993 au Japon par </a:t>
            </a:r>
            <a:r>
              <a:rPr lang="fr-FR" sz="2000" dirty="0" err="1"/>
              <a:t>Takanori</a:t>
            </a:r>
            <a:r>
              <a:rPr lang="fr-FR" sz="2000" dirty="0"/>
              <a:t> SHIBATA - Laboratoire AIST - pour les personnes atteintes de la maladie d’Alzheimer et troubles apparentés, le phoque PARO (</a:t>
            </a:r>
            <a:r>
              <a:rPr lang="fr-FR" sz="2400" b="1" dirty="0" err="1">
                <a:solidFill>
                  <a:srgbClr val="1F497D"/>
                </a:solidFill>
              </a:rPr>
              <a:t>P</a:t>
            </a:r>
            <a:r>
              <a:rPr lang="fr-FR" sz="2000" dirty="0" err="1"/>
              <a:t>erson</a:t>
            </a:r>
            <a:r>
              <a:rPr lang="fr-FR" sz="2400" b="1" dirty="0" err="1">
                <a:solidFill>
                  <a:srgbClr val="1F497D"/>
                </a:solidFill>
              </a:rPr>
              <a:t>A</a:t>
            </a:r>
            <a:r>
              <a:rPr lang="fr-FR" sz="2000" dirty="0" err="1"/>
              <a:t>l</a:t>
            </a:r>
            <a:r>
              <a:rPr lang="fr-FR" sz="2000" dirty="0"/>
              <a:t> </a:t>
            </a:r>
            <a:r>
              <a:rPr lang="fr-FR" sz="2400" b="1" dirty="0" err="1">
                <a:solidFill>
                  <a:srgbClr val="1F497D"/>
                </a:solidFill>
              </a:rPr>
              <a:t>RO</a:t>
            </a:r>
            <a:r>
              <a:rPr lang="fr-FR" sz="2000" dirty="0" err="1"/>
              <a:t>bot</a:t>
            </a:r>
            <a:r>
              <a:rPr lang="fr-FR" sz="2000" dirty="0"/>
              <a:t>) a nécessité 10 ans de recherche et développement.</a:t>
            </a:r>
          </a:p>
          <a:p>
            <a:pPr marL="342900" indent="-342900" algn="just">
              <a:buClr>
                <a:srgbClr val="1F497D"/>
              </a:buClr>
              <a:buFont typeface="Calibri" panose="020F0502020204030204" pitchFamily="34" charset="0"/>
              <a:buChar char="•"/>
            </a:pPr>
            <a:endParaRPr lang="fr-FR" sz="2000" dirty="0"/>
          </a:p>
          <a:p>
            <a:pPr marL="342900" indent="-342900" algn="just">
              <a:buClr>
                <a:srgbClr val="1F497D"/>
              </a:buClr>
              <a:buFont typeface="Calibri" panose="020F0502020204030204" pitchFamily="34" charset="0"/>
              <a:buChar char="•"/>
            </a:pPr>
            <a:r>
              <a:rPr lang="fr-FR" sz="2000" dirty="0"/>
              <a:t>Il a tout d’abord été commercialisé au Japon en 2005, puis aux Etats-Unis en 2009 (Certification FDA en tant que robot thérapeutique). </a:t>
            </a:r>
          </a:p>
          <a:p>
            <a:pPr marL="342900" indent="-342900" algn="just">
              <a:buClr>
                <a:srgbClr val="1F497D"/>
              </a:buClr>
              <a:buFont typeface="Calibri" panose="020F0502020204030204" pitchFamily="34" charset="0"/>
              <a:buChar char="•"/>
            </a:pPr>
            <a:endParaRPr lang="fr-FR"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fr-FR" sz="3600" b="1" dirty="0">
                <a:solidFill>
                  <a:schemeClr val="tx2"/>
                </a:solidFill>
                <a:latin typeface="Arial Rounded MT Bold" panose="020F0704030504030204" pitchFamily="34" charset="0"/>
              </a:rPr>
              <a:t>Comment rejoindre la communauté PARO ?</a:t>
            </a:r>
          </a:p>
        </p:txBody>
      </p:sp>
      <p:sp>
        <p:nvSpPr>
          <p:cNvPr id="6" name="ZoneTexte 5"/>
          <p:cNvSpPr txBox="1"/>
          <p:nvPr/>
        </p:nvSpPr>
        <p:spPr>
          <a:xfrm>
            <a:off x="251520" y="2566059"/>
            <a:ext cx="8784976" cy="4247317"/>
          </a:xfrm>
          <a:prstGeom prst="rect">
            <a:avLst/>
          </a:prstGeom>
          <a:noFill/>
        </p:spPr>
        <p:txBody>
          <a:bodyPr wrap="square" rtlCol="0">
            <a:spAutoFit/>
          </a:bodyPr>
          <a:lstStyle/>
          <a:p>
            <a:r>
              <a:rPr lang="fr-FR" sz="2000" b="1" dirty="0">
                <a:solidFill>
                  <a:srgbClr val="1F497D"/>
                </a:solidFill>
              </a:rPr>
              <a:t>Pour découvrir PARO, trois possibilités s’offrent à vous:</a:t>
            </a:r>
          </a:p>
          <a:p>
            <a:endParaRPr lang="fr-FR" dirty="0"/>
          </a:p>
          <a:p>
            <a:pPr marL="285750" indent="-285750">
              <a:buClr>
                <a:srgbClr val="1F497D"/>
              </a:buClr>
              <a:buFont typeface="Calibri" panose="020F0502020204030204" pitchFamily="34" charset="0"/>
              <a:buChar char="•"/>
            </a:pPr>
            <a:r>
              <a:rPr lang="fr-FR" dirty="0"/>
              <a:t>Par </a:t>
            </a:r>
            <a:r>
              <a:rPr lang="fr-FR" b="1" dirty="0">
                <a:solidFill>
                  <a:srgbClr val="1F497D"/>
                </a:solidFill>
              </a:rPr>
              <a:t>une acquisition directe</a:t>
            </a:r>
            <a:r>
              <a:rPr lang="fr-FR" dirty="0">
                <a:solidFill>
                  <a:srgbClr val="1F497D"/>
                </a:solidFill>
              </a:rPr>
              <a:t> </a:t>
            </a:r>
            <a:r>
              <a:rPr lang="fr-FR" dirty="0"/>
              <a:t>: PARO est commercialisé au prix de 5 690 € HT, incluant une présentation « mise-en-route » sur site à l’utilisation et frais de transport Danemark. Conçu pour avoir une durée de vie jusqu’à 10 ans, </a:t>
            </a:r>
            <a:r>
              <a:rPr lang="fr-FR" b="1" dirty="0">
                <a:solidFill>
                  <a:srgbClr val="1F497D"/>
                </a:solidFill>
              </a:rPr>
              <a:t>PARO revient à moins de 80€ par mois pour une utilisation illimitée.</a:t>
            </a:r>
            <a:endParaRPr lang="fr-FR" b="1" dirty="0"/>
          </a:p>
          <a:p>
            <a:pPr>
              <a:buClr>
                <a:srgbClr val="1F497D"/>
              </a:buClr>
            </a:pPr>
            <a:endParaRPr lang="fr-FR" dirty="0"/>
          </a:p>
          <a:p>
            <a:pPr marL="285750" indent="-285750" algn="just">
              <a:buClr>
                <a:srgbClr val="1F497D"/>
              </a:buClr>
              <a:buFont typeface="Calibri" panose="020F0502020204030204" pitchFamily="34" charset="0"/>
              <a:buChar char="•"/>
            </a:pPr>
            <a:r>
              <a:rPr lang="fr-FR" dirty="0"/>
              <a:t>Inno3Med propose en collaboration avec la société </a:t>
            </a:r>
            <a:r>
              <a:rPr lang="fr-FR" dirty="0" err="1"/>
              <a:t>Novafinance</a:t>
            </a:r>
            <a:r>
              <a:rPr lang="fr-FR" dirty="0"/>
              <a:t> </a:t>
            </a:r>
            <a:r>
              <a:rPr lang="fr-FR" b="1" dirty="0">
                <a:solidFill>
                  <a:srgbClr val="1F497D"/>
                </a:solidFill>
              </a:rPr>
              <a:t>une solution de location mensuelle, soit 188€ TTC/mois</a:t>
            </a:r>
            <a:r>
              <a:rPr lang="fr-FR" dirty="0">
                <a:solidFill>
                  <a:srgbClr val="1F497D"/>
                </a:solidFill>
              </a:rPr>
              <a:t> </a:t>
            </a:r>
            <a:r>
              <a:rPr lang="fr-FR" dirty="0"/>
              <a:t>(engagement de location sur une durée de 4 ans)</a:t>
            </a:r>
          </a:p>
          <a:p>
            <a:pPr algn="just">
              <a:buClr>
                <a:srgbClr val="1F497D"/>
              </a:buClr>
            </a:pPr>
            <a:r>
              <a:rPr lang="fr-FR" dirty="0"/>
              <a:t> </a:t>
            </a:r>
          </a:p>
          <a:p>
            <a:pPr marL="285750" indent="-285750" algn="just">
              <a:buClr>
                <a:srgbClr val="1F497D"/>
              </a:buClr>
              <a:buFont typeface="Calibri" panose="020F0502020204030204" pitchFamily="34" charset="0"/>
              <a:buChar char="•"/>
            </a:pPr>
            <a:r>
              <a:rPr lang="fr-FR" dirty="0"/>
              <a:t>Vous pouvez </a:t>
            </a:r>
            <a:r>
              <a:rPr lang="fr-FR" b="1" dirty="0">
                <a:solidFill>
                  <a:srgbClr val="1F497D"/>
                </a:solidFill>
              </a:rPr>
              <a:t>découvrir les fonctionnalités de PARO à travers la formule « découverte »</a:t>
            </a:r>
            <a:r>
              <a:rPr lang="fr-FR" dirty="0"/>
              <a:t>, en fonction de nos disponibilités (90€ HT/semaine). Cette prestation de service vous permet de présenter PARO à vos patients/résidents sur une durée d’une à deux semaines, </a:t>
            </a:r>
            <a:r>
              <a:rPr lang="fr-FR" b="1" dirty="0">
                <a:solidFill>
                  <a:srgbClr val="1F497D"/>
                </a:solidFill>
              </a:rPr>
              <a:t>avec déduction du montant du prêt en cas d’acquisition du PARO sous les six mois après la location </a:t>
            </a:r>
            <a:r>
              <a:rPr lang="fr-FR" dirty="0"/>
              <a:t>(frais de déplacement en sus en cas de formation sur place). </a:t>
            </a:r>
          </a:p>
        </p:txBody>
      </p:sp>
      <p:pic>
        <p:nvPicPr>
          <p:cNvPr id="24578" name="Picture 2" descr="http://inno3med.fr/wp-content/uploads/2013/11/Hvid-Paro-p%C3%A5-hvid-dug-med-gr%C3%A5-baggrund3.jpg"/>
          <p:cNvPicPr>
            <a:picLocks noChangeAspect="1" noChangeArrowheads="1"/>
          </p:cNvPicPr>
          <p:nvPr/>
        </p:nvPicPr>
        <p:blipFill>
          <a:blip r:embed="rId2" cstate="print"/>
          <a:srcRect/>
          <a:stretch>
            <a:fillRect/>
          </a:stretch>
        </p:blipFill>
        <p:spPr bwMode="auto">
          <a:xfrm>
            <a:off x="5760132" y="1009657"/>
            <a:ext cx="2808312" cy="1484394"/>
          </a:xfrm>
          <a:prstGeom prst="rect">
            <a:avLst/>
          </a:prstGeom>
          <a:noFill/>
        </p:spPr>
      </p:pic>
    </p:spTree>
    <p:extLst>
      <p:ext uri="{BB962C8B-B14F-4D97-AF65-F5344CB8AC3E}">
        <p14:creationId xmlns:p14="http://schemas.microsoft.com/office/powerpoint/2010/main" val="2232836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274638"/>
            <a:ext cx="8229600" cy="1714202"/>
          </a:xfrm>
        </p:spPr>
        <p:txBody>
          <a:bodyPr>
            <a:normAutofit/>
          </a:bodyPr>
          <a:lstStyle/>
          <a:p>
            <a:r>
              <a:rPr lang="fr-FR" sz="4800" b="1" dirty="0">
                <a:solidFill>
                  <a:schemeClr val="tx2"/>
                </a:solidFill>
                <a:latin typeface="Arial Rounded MT Bold" panose="020F0704030504030204" pitchFamily="34" charset="0"/>
              </a:rPr>
              <a:t>PARO</a:t>
            </a:r>
            <a:br>
              <a:rPr lang="fr-FR" sz="3600" b="1" dirty="0">
                <a:solidFill>
                  <a:schemeClr val="tx2"/>
                </a:solidFill>
                <a:latin typeface="Arial Rounded MT Bold" panose="020F0704030504030204" pitchFamily="34" charset="0"/>
              </a:rPr>
            </a:br>
            <a:r>
              <a:rPr lang="fr-FR" sz="3600" b="1" dirty="0">
                <a:solidFill>
                  <a:schemeClr val="tx2"/>
                </a:solidFill>
                <a:latin typeface="Arial Rounded MT Bold" panose="020F0704030504030204" pitchFamily="34" charset="0"/>
              </a:rPr>
              <a:t>Robot Emotionnel Interactif</a:t>
            </a:r>
          </a:p>
        </p:txBody>
      </p:sp>
      <p:pic>
        <p:nvPicPr>
          <p:cNvPr id="8" name="Image 7" descr="PARO REFLET.jpg"/>
          <p:cNvPicPr>
            <a:picLocks noChangeAspect="1"/>
          </p:cNvPicPr>
          <p:nvPr/>
        </p:nvPicPr>
        <p:blipFill>
          <a:blip r:embed="rId2" cstate="print"/>
          <a:stretch>
            <a:fillRect/>
          </a:stretch>
        </p:blipFill>
        <p:spPr>
          <a:xfrm>
            <a:off x="1677290" y="2060848"/>
            <a:ext cx="5819742" cy="2808312"/>
          </a:xfrm>
          <a:prstGeom prst="rect">
            <a:avLst/>
          </a:prstGeom>
        </p:spPr>
      </p:pic>
      <p:sp>
        <p:nvSpPr>
          <p:cNvPr id="4" name="ZoneTexte 3"/>
          <p:cNvSpPr txBox="1"/>
          <p:nvPr/>
        </p:nvSpPr>
        <p:spPr>
          <a:xfrm>
            <a:off x="266681" y="4985881"/>
            <a:ext cx="8640960" cy="1323439"/>
          </a:xfrm>
          <a:prstGeom prst="rect">
            <a:avLst/>
          </a:prstGeom>
          <a:noFill/>
        </p:spPr>
        <p:txBody>
          <a:bodyPr wrap="square" rtlCol="0">
            <a:spAutoFit/>
          </a:bodyPr>
          <a:lstStyle/>
          <a:p>
            <a:pPr algn="ctr"/>
            <a:r>
              <a:rPr lang="fr-FR" sz="2000" b="1" dirty="0">
                <a:solidFill>
                  <a:srgbClr val="1F497D"/>
                </a:solidFill>
              </a:rPr>
              <a:t>Inno3Med</a:t>
            </a:r>
          </a:p>
          <a:p>
            <a:pPr algn="ctr"/>
            <a:r>
              <a:rPr lang="fr-FR" sz="2000" dirty="0"/>
              <a:t>Distributeur habilité PARO pour la France et la Suisse Francophone</a:t>
            </a:r>
          </a:p>
          <a:p>
            <a:pPr algn="ctr"/>
            <a:endParaRPr lang="fr-FR" sz="2000" dirty="0"/>
          </a:p>
          <a:p>
            <a:pPr marL="342900" indent="-342900" algn="ctr">
              <a:buFont typeface="Wingdings" panose="05000000000000000000" pitchFamily="2" charset="2"/>
              <a:buChar char="("/>
            </a:pPr>
            <a:r>
              <a:rPr lang="fr-FR" sz="2000" b="1" dirty="0">
                <a:solidFill>
                  <a:srgbClr val="1F497D"/>
                </a:solidFill>
              </a:rPr>
              <a:t>09 53 50 59 78 |contact@phoque-paro.fr |www.phoque-paro.fr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Communauté PARO.jpg"/>
          <p:cNvPicPr>
            <a:picLocks noChangeAspect="1"/>
          </p:cNvPicPr>
          <p:nvPr/>
        </p:nvPicPr>
        <p:blipFill>
          <a:blip r:embed="rId2" cstate="print"/>
          <a:stretch>
            <a:fillRect/>
          </a:stretch>
        </p:blipFill>
        <p:spPr>
          <a:xfrm>
            <a:off x="492497" y="762000"/>
            <a:ext cx="8620125" cy="6096000"/>
          </a:xfrm>
          <a:prstGeom prst="rect">
            <a:avLst/>
          </a:prstGeom>
        </p:spPr>
      </p:pic>
      <p:sp>
        <p:nvSpPr>
          <p:cNvPr id="4" name="Titre 3"/>
          <p:cNvSpPr>
            <a:spLocks noGrp="1"/>
          </p:cNvSpPr>
          <p:nvPr>
            <p:ph type="title"/>
          </p:nvPr>
        </p:nvSpPr>
        <p:spPr>
          <a:xfrm>
            <a:off x="457200" y="274638"/>
            <a:ext cx="8229600" cy="850106"/>
          </a:xfrm>
        </p:spPr>
        <p:txBody>
          <a:bodyPr>
            <a:normAutofit/>
          </a:bodyPr>
          <a:lstStyle/>
          <a:p>
            <a:r>
              <a:rPr lang="fr-FR" sz="4000" b="1" dirty="0">
                <a:solidFill>
                  <a:schemeClr val="tx2"/>
                </a:solidFill>
                <a:latin typeface="Arial Rounded MT Bold" panose="020F0704030504030204" pitchFamily="34" charset="0"/>
              </a:rPr>
              <a:t>La communauté PARO</a:t>
            </a:r>
          </a:p>
        </p:txBody>
      </p:sp>
      <p:sp>
        <p:nvSpPr>
          <p:cNvPr id="6" name="ZoneTexte 5"/>
          <p:cNvSpPr txBox="1"/>
          <p:nvPr/>
        </p:nvSpPr>
        <p:spPr>
          <a:xfrm>
            <a:off x="251520" y="1124744"/>
            <a:ext cx="5490480" cy="2246769"/>
          </a:xfrm>
          <a:prstGeom prst="rect">
            <a:avLst/>
          </a:prstGeom>
          <a:noFill/>
        </p:spPr>
        <p:txBody>
          <a:bodyPr wrap="square" rtlCol="0">
            <a:spAutoFit/>
          </a:bodyPr>
          <a:lstStyle/>
          <a:p>
            <a:pPr marL="342900" indent="-342900" algn="just">
              <a:buClr>
                <a:srgbClr val="1F497D"/>
              </a:buClr>
              <a:buFont typeface="Calibri" panose="020F0502020204030204" pitchFamily="34" charset="0"/>
              <a:buChar char="•"/>
            </a:pPr>
            <a:r>
              <a:rPr lang="fr-FR" sz="2000" dirty="0"/>
              <a:t>A ce jour, 3 500 PARO aident des résidents et patients dans des établissements de soins de </a:t>
            </a:r>
            <a:br>
              <a:rPr lang="fr-FR" sz="2000" dirty="0"/>
            </a:br>
            <a:r>
              <a:rPr lang="fr-FR" sz="2000" dirty="0"/>
              <a:t>30 pays. </a:t>
            </a:r>
          </a:p>
          <a:p>
            <a:pPr marL="342900" indent="-342900" algn="just">
              <a:buClr>
                <a:srgbClr val="1F497D"/>
              </a:buClr>
              <a:buFont typeface="Calibri" panose="020F0502020204030204" pitchFamily="34" charset="0"/>
              <a:buChar char="•"/>
            </a:pPr>
            <a:r>
              <a:rPr lang="fr-FR" sz="2000" dirty="0"/>
              <a:t>En Europe, PARO est fortement présent dans les pays Scandinaves (plus de 300), en Allemagne (plus de 100), ainsi qu’en France, Suisse et </a:t>
            </a:r>
            <a:r>
              <a:rPr lang="fr-FR" sz="2000" dirty="0">
                <a:solidFill>
                  <a:srgbClr val="000000"/>
                </a:solidFill>
              </a:rPr>
              <a:t>Italie.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63388"/>
            <a:ext cx="8229600" cy="1143000"/>
          </a:xfrm>
        </p:spPr>
        <p:txBody>
          <a:bodyPr>
            <a:noAutofit/>
          </a:bodyPr>
          <a:lstStyle/>
          <a:p>
            <a:r>
              <a:rPr lang="fr-FR" sz="4000" b="1" dirty="0">
                <a:solidFill>
                  <a:schemeClr val="tx2"/>
                </a:solidFill>
                <a:latin typeface="Arial Rounded MT Bold" panose="020F0704030504030204" pitchFamily="34" charset="0"/>
              </a:rPr>
              <a:t>PAR</a:t>
            </a:r>
            <a:r>
              <a:rPr lang="fr-FR" sz="4000" b="1" dirty="0">
                <a:solidFill>
                  <a:srgbClr val="1F497D"/>
                </a:solidFill>
                <a:latin typeface="Arial Rounded MT Bold" panose="020F0704030504030204" pitchFamily="34" charset="0"/>
              </a:rPr>
              <a:t>O </a:t>
            </a:r>
            <a:r>
              <a:rPr lang="fr-FR" sz="4000" b="1" dirty="0">
                <a:solidFill>
                  <a:schemeClr val="tx2"/>
                </a:solidFill>
                <a:latin typeface="Arial Rounded MT Bold" panose="020F0704030504030204" pitchFamily="34" charset="0"/>
              </a:rPr>
              <a:t>en France</a:t>
            </a:r>
          </a:p>
        </p:txBody>
      </p:sp>
      <p:sp>
        <p:nvSpPr>
          <p:cNvPr id="11" name="Content Placeholder 10"/>
          <p:cNvSpPr>
            <a:spLocks noGrp="1"/>
          </p:cNvSpPr>
          <p:nvPr>
            <p:ph sz="half" idx="2"/>
          </p:nvPr>
        </p:nvSpPr>
        <p:spPr>
          <a:xfrm>
            <a:off x="4968044" y="1600410"/>
            <a:ext cx="4038600" cy="5257590"/>
          </a:xfrm>
        </p:spPr>
        <p:txBody>
          <a:bodyPr>
            <a:noAutofit/>
          </a:bodyPr>
          <a:lstStyle/>
          <a:p>
            <a:pPr eaLnBrk="0" fontAlgn="base" hangingPunct="0">
              <a:spcBef>
                <a:spcPct val="0"/>
              </a:spcBef>
              <a:spcAft>
                <a:spcPct val="0"/>
              </a:spcAft>
            </a:pPr>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Résidence </a:t>
            </a:r>
            <a:r>
              <a:rPr lang="fr-FR" altLang="en-US" sz="1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Arpage</a:t>
            </a:r>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Mornay (ARPAD) (Levallois-Perret – 92)</a:t>
            </a:r>
            <a:endParaRPr lang="en-GB" altLang="en-US" sz="1100" dirty="0">
              <a:solidFill>
                <a:srgbClr val="000000"/>
              </a:solidFill>
            </a:endParaRPr>
          </a:p>
          <a:p>
            <a:pPr eaLnBrk="0" fontAlgn="base" hangingPunct="0">
              <a:spcBef>
                <a:spcPct val="0"/>
              </a:spcBef>
              <a:spcAft>
                <a:spcPct val="0"/>
              </a:spcAft>
            </a:pPr>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Résidence du Rouvray (Boulogne Billancourt – 92)</a:t>
            </a:r>
            <a:endParaRPr lang="en-GB" altLang="en-US" sz="1100" dirty="0">
              <a:solidFill>
                <a:srgbClr val="000000"/>
              </a:solidFill>
            </a:endParaRPr>
          </a:p>
          <a:p>
            <a:pPr eaLnBrk="0" fontAlgn="base" hangingPunct="0">
              <a:spcBef>
                <a:spcPct val="0"/>
              </a:spcBef>
              <a:spcAft>
                <a:spcPct val="0"/>
              </a:spcAft>
            </a:pPr>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Résidence FCES </a:t>
            </a:r>
            <a:r>
              <a:rPr lang="fr-FR" altLang="en-US" sz="1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Lanmodez</a:t>
            </a:r>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(Saint Mandé – 94)</a:t>
            </a:r>
            <a:endParaRPr lang="en-GB" altLang="en-US" sz="1100" dirty="0">
              <a:solidFill>
                <a:srgbClr val="000000"/>
              </a:solidFill>
            </a:endParaRPr>
          </a:p>
          <a:p>
            <a:pPr eaLnBrk="0" fontAlgn="base" hangingPunct="0">
              <a:spcBef>
                <a:spcPct val="0"/>
              </a:spcBef>
              <a:spcAft>
                <a:spcPct val="0"/>
              </a:spcAft>
            </a:pPr>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EHPAD Cousin de Méricourt (Cachan – 94) </a:t>
            </a:r>
            <a:endParaRPr lang="en-GB" altLang="en-US" sz="1100" dirty="0">
              <a:solidFill>
                <a:srgbClr val="000000"/>
              </a:solidFill>
            </a:endParaRPr>
          </a:p>
          <a:p>
            <a:pPr marL="0" lvl="0" indent="0" eaLnBrk="0" fontAlgn="base" hangingPunct="0">
              <a:spcBef>
                <a:spcPct val="0"/>
              </a:spcBef>
              <a:spcAft>
                <a:spcPct val="0"/>
              </a:spcAft>
              <a:buNone/>
            </a:pPr>
            <a:r>
              <a:rPr lang="fr-FR" alt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en-GB" altLang="en-US" sz="1100" dirty="0">
              <a:solidFill>
                <a:prstClr val="black"/>
              </a:solidFill>
            </a:endParaRPr>
          </a:p>
          <a:p>
            <a:pPr marL="0" lvl="0" indent="0" eaLnBrk="0" fontAlgn="base" hangingPunct="0">
              <a:spcBef>
                <a:spcPct val="0"/>
              </a:spcBef>
              <a:spcAft>
                <a:spcPct val="0"/>
              </a:spcAft>
              <a:buNone/>
            </a:pPr>
            <a:r>
              <a:rPr lang="fr-FR" altLang="en-US" sz="1600" dirty="0">
                <a:solidFill>
                  <a:srgbClr val="1F497D"/>
                </a:solidFill>
                <a:latin typeface="Arial Rounded MT Bold" panose="020F0704030504030204" pitchFamily="34" charset="0"/>
                <a:ea typeface="Calibri" panose="020F0502020204030204" pitchFamily="34" charset="0"/>
                <a:cs typeface="Times New Roman" panose="02020603050405020304" pitchFamily="18" charset="0"/>
              </a:rPr>
              <a:t>GRAND-EST</a:t>
            </a:r>
            <a:endParaRPr lang="en-GB" altLang="en-US" sz="1100" dirty="0">
              <a:solidFill>
                <a:prstClr val="black"/>
              </a:solidFill>
            </a:endParaRPr>
          </a:p>
          <a:p>
            <a:pPr eaLnBrk="0" fontAlgn="base" hangingPunct="0">
              <a:spcBef>
                <a:spcPct val="0"/>
              </a:spcBef>
              <a:spcAft>
                <a:spcPct val="0"/>
              </a:spcAft>
            </a:pPr>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Villa du Tertre (Saint Parre aux Tertres – 10) </a:t>
            </a:r>
            <a:r>
              <a:rPr lang="fr-FR" altLang="en-US" sz="14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 premier établissement en France à avoir acquis PARO</a:t>
            </a:r>
            <a:endParaRPr lang="en-GB" altLang="en-US" sz="1400" dirty="0">
              <a:solidFill>
                <a:srgbClr val="000000"/>
              </a:solidFill>
            </a:endParaRPr>
          </a:p>
          <a:p>
            <a:pPr eaLnBrk="0" fontAlgn="base" hangingPunct="0">
              <a:spcBef>
                <a:spcPct val="0"/>
              </a:spcBef>
              <a:spcAft>
                <a:spcPct val="0"/>
              </a:spcAft>
            </a:pPr>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Résidence du Parc (St Germain La Ville – 51)</a:t>
            </a:r>
          </a:p>
          <a:p>
            <a:pPr eaLnBrk="0" fontAlgn="base" hangingPunct="0">
              <a:spcBef>
                <a:spcPct val="0"/>
              </a:spcBef>
              <a:spcAft>
                <a:spcPct val="0"/>
              </a:spcAft>
            </a:pPr>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Maison de retraite « Les Hêtres » (</a:t>
            </a:r>
            <a:r>
              <a:rPr lang="fr-FR" altLang="en-US" sz="1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Faulx</a:t>
            </a:r>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 54)</a:t>
            </a:r>
          </a:p>
          <a:p>
            <a:pPr eaLnBrk="0" fontAlgn="base" hangingPunct="0">
              <a:spcBef>
                <a:spcPct val="0"/>
              </a:spcBef>
              <a:spcAft>
                <a:spcPct val="0"/>
              </a:spcAft>
            </a:pPr>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Home de </a:t>
            </a:r>
            <a:r>
              <a:rPr lang="fr-FR" altLang="en-US" sz="1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Préville</a:t>
            </a:r>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(Moulins Les Metz – 57)</a:t>
            </a:r>
          </a:p>
          <a:p>
            <a:pPr eaLnBrk="0" fontAlgn="base" hangingPunct="0">
              <a:spcBef>
                <a:spcPct val="0"/>
              </a:spcBef>
              <a:spcAft>
                <a:spcPct val="0"/>
              </a:spcAft>
            </a:pPr>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L'accueil de </a:t>
            </a:r>
            <a:r>
              <a:rPr lang="fr-FR" altLang="en-US" sz="1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Volognes</a:t>
            </a:r>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fr-FR" altLang="en-US" sz="1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Volognes</a:t>
            </a:r>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 88)</a:t>
            </a:r>
          </a:p>
          <a:p>
            <a:pPr eaLnBrk="0" fontAlgn="base" hangingPunct="0">
              <a:spcBef>
                <a:spcPct val="0"/>
              </a:spcBef>
              <a:spcAft>
                <a:spcPct val="0"/>
              </a:spcAft>
            </a:pPr>
            <a:r>
              <a:rPr lang="fr-FR" altLang="en-US" sz="1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Mahola</a:t>
            </a:r>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Solutions, prestataire de service (</a:t>
            </a:r>
            <a:r>
              <a:rPr lang="fr-FR" altLang="en-US" sz="1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Wolfskirchen</a:t>
            </a:r>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 67)</a:t>
            </a:r>
            <a:endParaRPr lang="en-GB" altLang="en-US" sz="1100" dirty="0">
              <a:solidFill>
                <a:srgbClr val="000000"/>
              </a:solidFill>
            </a:endParaRPr>
          </a:p>
        </p:txBody>
      </p:sp>
      <p:sp>
        <p:nvSpPr>
          <p:cNvPr id="7" name="ZoneTexte 5"/>
          <p:cNvSpPr txBox="1"/>
          <p:nvPr/>
        </p:nvSpPr>
        <p:spPr>
          <a:xfrm>
            <a:off x="0" y="800708"/>
            <a:ext cx="9144000" cy="707886"/>
          </a:xfrm>
          <a:prstGeom prst="rect">
            <a:avLst/>
          </a:prstGeom>
          <a:noFill/>
        </p:spPr>
        <p:txBody>
          <a:bodyPr wrap="square" rtlCol="0">
            <a:spAutoFit/>
          </a:bodyPr>
          <a:lstStyle/>
          <a:p>
            <a:pPr algn="ctr">
              <a:buClr>
                <a:srgbClr val="1F497D"/>
              </a:buClr>
            </a:pPr>
            <a:r>
              <a:rPr lang="fr-FR" sz="2000" dirty="0"/>
              <a:t>PARO est </a:t>
            </a:r>
            <a:r>
              <a:rPr lang="fr-FR" sz="2000" dirty="0">
                <a:solidFill>
                  <a:srgbClr val="000000"/>
                </a:solidFill>
              </a:rPr>
              <a:t>commercialisé </a:t>
            </a:r>
            <a:r>
              <a:rPr lang="fr-FR" sz="2000" dirty="0"/>
              <a:t>en France depuis l’été 2014, où plus de quarante établissements de santé l’ont déjà adopté:</a:t>
            </a:r>
          </a:p>
        </p:txBody>
      </p:sp>
      <p:sp>
        <p:nvSpPr>
          <p:cNvPr id="12" name="Rectangle 1"/>
          <p:cNvSpPr>
            <a:spLocks noGrp="1" noChangeArrowheads="1"/>
          </p:cNvSpPr>
          <p:nvPr>
            <p:ph sz="half" idx="1"/>
          </p:nvPr>
        </p:nvSpPr>
        <p:spPr bwMode="auto">
          <a:xfrm>
            <a:off x="215516" y="1549236"/>
            <a:ext cx="4428492"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600" b="1" i="0" u="none" strike="noStrike" cap="none" normalizeH="0" baseline="0" dirty="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Î</a:t>
            </a:r>
            <a:r>
              <a:rPr kumimoji="0" lang="fr-FR" altLang="en-US" sz="1600" b="0" i="0" u="none" strike="noStrike" cap="none" normalizeH="0" baseline="0" dirty="0">
                <a:ln>
                  <a:noFill/>
                </a:ln>
                <a:solidFill>
                  <a:srgbClr val="1F497D"/>
                </a:solidFill>
                <a:effectLst/>
                <a:latin typeface="Arial Rounded MT Bold" panose="020F0704030504030204" pitchFamily="34" charset="0"/>
                <a:ea typeface="Calibri" panose="020F0502020204030204" pitchFamily="34" charset="0"/>
                <a:cs typeface="Times New Roman" panose="02020603050405020304" pitchFamily="18" charset="0"/>
              </a:rPr>
              <a:t>LE-DE-FRANCE</a:t>
            </a:r>
            <a:endParaRPr kumimoji="0" lang="en-GB" altLang="en-US" sz="1600" b="0"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
                <a:srgbClr val="1F497D"/>
              </a:buClr>
              <a:buSzTx/>
              <a:tabLst/>
            </a:pPr>
            <a:r>
              <a:rPr kumimoji="0" lang="fr-FR"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Hôpital Paul Brousse (AP-HP) </a:t>
            </a:r>
            <a:r>
              <a:rPr kumimoji="0" lang="fr-FR" altLang="en-US" sz="1400"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récompensé avec PARO au Trophée des Patients des Hôpitaux de Paris</a:t>
            </a:r>
          </a:p>
          <a:p>
            <a:pPr marR="0" lvl="0" algn="l" defTabSz="914400" rtl="0" eaLnBrk="0" fontAlgn="base" latinLnBrk="0" hangingPunct="0">
              <a:lnSpc>
                <a:spcPct val="100000"/>
              </a:lnSpc>
              <a:spcBef>
                <a:spcPct val="0"/>
              </a:spcBef>
              <a:spcAft>
                <a:spcPct val="0"/>
              </a:spcAft>
              <a:buClr>
                <a:srgbClr val="1F497D"/>
              </a:buClr>
              <a:buSzTx/>
              <a:tabLst/>
            </a:pPr>
            <a:r>
              <a:rPr kumimoji="0" lang="fr-FR"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Hôpital Broca (AP-HP)</a:t>
            </a:r>
          </a:p>
          <a:p>
            <a:pPr marR="0" lvl="0" algn="l" defTabSz="914400" rtl="0" eaLnBrk="0" fontAlgn="base" latinLnBrk="0" hangingPunct="0">
              <a:lnSpc>
                <a:spcPct val="100000"/>
              </a:lnSpc>
              <a:spcBef>
                <a:spcPct val="0"/>
              </a:spcBef>
              <a:spcAft>
                <a:spcPct val="0"/>
              </a:spcAft>
              <a:buClr>
                <a:srgbClr val="1F497D"/>
              </a:buClr>
              <a:buSzTx/>
              <a:tabLst/>
            </a:pPr>
            <a:r>
              <a:rPr kumimoji="0" lang="fr-FR"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Hôpital La Collégiale (AP-HP)</a:t>
            </a:r>
          </a:p>
          <a:p>
            <a:pPr marR="0" lvl="0" algn="l" defTabSz="914400" rtl="0" eaLnBrk="0" fontAlgn="base" latinLnBrk="0" hangingPunct="0">
              <a:lnSpc>
                <a:spcPct val="100000"/>
              </a:lnSpc>
              <a:spcBef>
                <a:spcPct val="0"/>
              </a:spcBef>
              <a:spcAft>
                <a:spcPct val="0"/>
              </a:spcAft>
              <a:buClr>
                <a:srgbClr val="1F497D"/>
              </a:buClr>
              <a:buSzTx/>
              <a:tabLst/>
            </a:pPr>
            <a:r>
              <a:rPr kumimoji="0" lang="fr-FR"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Hôpital Corentin </a:t>
            </a:r>
            <a:r>
              <a:rPr kumimoji="0" lang="fr-FR" altLang="en-US" sz="16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Celton</a:t>
            </a:r>
            <a:r>
              <a:rPr kumimoji="0" lang="fr-FR"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(AP-HP)</a:t>
            </a:r>
          </a:p>
          <a:p>
            <a:pPr marR="0" lvl="0" algn="l" defTabSz="914400" rtl="0" eaLnBrk="0" fontAlgn="base" latinLnBrk="0" hangingPunct="0">
              <a:lnSpc>
                <a:spcPct val="100000"/>
              </a:lnSpc>
              <a:spcBef>
                <a:spcPct val="0"/>
              </a:spcBef>
              <a:spcAft>
                <a:spcPct val="0"/>
              </a:spcAft>
              <a:buClr>
                <a:srgbClr val="1F497D"/>
              </a:buClr>
              <a:buSzTx/>
              <a:tabLst/>
            </a:pPr>
            <a:r>
              <a:rPr kumimoji="0" lang="fr-FR"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Hôpital Charles Foix (AP-HP) </a:t>
            </a:r>
            <a:r>
              <a:rPr kumimoji="0" lang="fr-FR" altLang="en-US" sz="14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en-US" sz="1400"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via l’Association M.A.E.H (Mouvement Amélioration Environnement Hospitalier)</a:t>
            </a:r>
          </a:p>
          <a:p>
            <a:pPr marR="0" lvl="0" algn="l" defTabSz="914400" rtl="0" eaLnBrk="0" fontAlgn="base" latinLnBrk="0" hangingPunct="0">
              <a:lnSpc>
                <a:spcPct val="100000"/>
              </a:lnSpc>
              <a:spcBef>
                <a:spcPct val="0"/>
              </a:spcBef>
              <a:spcAft>
                <a:spcPct val="0"/>
              </a:spcAft>
              <a:buClr>
                <a:srgbClr val="1F497D"/>
              </a:buClr>
              <a:buSzTx/>
              <a:tabLst/>
            </a:pPr>
            <a:r>
              <a:rPr kumimoji="0" lang="fr-FR"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Hôpital Bretonneau (AP-HP)</a:t>
            </a:r>
          </a:p>
          <a:p>
            <a:pPr marR="0" lvl="0" algn="l" defTabSz="914400" rtl="0" eaLnBrk="0" fontAlgn="base" latinLnBrk="0" hangingPunct="0">
              <a:lnSpc>
                <a:spcPct val="100000"/>
              </a:lnSpc>
              <a:spcBef>
                <a:spcPct val="0"/>
              </a:spcBef>
              <a:spcAft>
                <a:spcPct val="0"/>
              </a:spcAft>
              <a:buClr>
                <a:srgbClr val="1F497D"/>
              </a:buClr>
              <a:buSzTx/>
              <a:tabLst/>
            </a:pPr>
            <a:r>
              <a:rPr kumimoji="0" lang="en-GB" altLang="en-US" sz="16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Hôpital</a:t>
            </a:r>
            <a:r>
              <a:rPr kumimoji="0" lang="en-GB"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16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Adelaïde</a:t>
            </a:r>
            <a:r>
              <a:rPr kumimoji="0" lang="en-GB"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GB" altLang="en-US" sz="16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Hautval</a:t>
            </a:r>
            <a:r>
              <a:rPr kumimoji="0" lang="en-GB"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(AP-HP)</a:t>
            </a:r>
          </a:p>
          <a:p>
            <a:pPr marR="0" lvl="0" algn="l" defTabSz="914400" rtl="0" eaLnBrk="0" fontAlgn="base" latinLnBrk="0" hangingPunct="0">
              <a:lnSpc>
                <a:spcPct val="100000"/>
              </a:lnSpc>
              <a:spcBef>
                <a:spcPct val="0"/>
              </a:spcBef>
              <a:spcAft>
                <a:spcPct val="0"/>
              </a:spcAft>
              <a:buClr>
                <a:srgbClr val="1F497D"/>
              </a:buClr>
              <a:buSzTx/>
              <a:tabLst/>
            </a:pPr>
            <a:r>
              <a:rPr kumimoji="0" lang="fr-FR"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EHPAD Alquier </a:t>
            </a:r>
            <a:r>
              <a:rPr kumimoji="0" lang="fr-FR" altLang="en-US" sz="16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Debrousse</a:t>
            </a:r>
            <a:r>
              <a:rPr kumimoji="0" lang="fr-FR"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(CCAS Ville de Paris)</a:t>
            </a:r>
          </a:p>
          <a:p>
            <a:pPr marR="0" lvl="0" algn="l" defTabSz="914400" rtl="0" eaLnBrk="0" fontAlgn="base" latinLnBrk="0" hangingPunct="0">
              <a:lnSpc>
                <a:spcPct val="100000"/>
              </a:lnSpc>
              <a:spcBef>
                <a:spcPct val="0"/>
              </a:spcBef>
              <a:spcAft>
                <a:spcPct val="0"/>
              </a:spcAft>
              <a:buClr>
                <a:srgbClr val="1F497D"/>
              </a:buClr>
              <a:buSzTx/>
              <a:tabLst/>
            </a:pPr>
            <a:r>
              <a:rPr kumimoji="0" lang="fr-FR"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Résidence ORPEA Les Artistes de Batignolles (Paris – 75)</a:t>
            </a:r>
          </a:p>
          <a:p>
            <a:pPr marR="0" lvl="0" algn="l" defTabSz="914400" rtl="0" eaLnBrk="0" fontAlgn="base" latinLnBrk="0" hangingPunct="0">
              <a:lnSpc>
                <a:spcPct val="100000"/>
              </a:lnSpc>
              <a:spcBef>
                <a:spcPct val="0"/>
              </a:spcBef>
              <a:spcAft>
                <a:spcPct val="0"/>
              </a:spcAft>
              <a:buClr>
                <a:srgbClr val="1F497D"/>
              </a:buClr>
              <a:buSzTx/>
              <a:tabLst/>
            </a:pPr>
            <a:r>
              <a:rPr kumimoji="0" lang="fr-FR"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Résidence ORPEA  </a:t>
            </a:r>
            <a:r>
              <a:rPr kumimoji="0" lang="fr-FR" altLang="en-US" sz="16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Castagnary</a:t>
            </a:r>
            <a:r>
              <a:rPr kumimoji="0" lang="fr-FR"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(Paris – 75)</a:t>
            </a:r>
          </a:p>
          <a:p>
            <a:pPr marR="0" lvl="0" algn="l" defTabSz="914400" rtl="0" eaLnBrk="0" fontAlgn="base" latinLnBrk="0" hangingPunct="0">
              <a:lnSpc>
                <a:spcPct val="100000"/>
              </a:lnSpc>
              <a:spcBef>
                <a:spcPct val="0"/>
              </a:spcBef>
              <a:spcAft>
                <a:spcPct val="0"/>
              </a:spcAft>
              <a:buClr>
                <a:srgbClr val="1F497D"/>
              </a:buClr>
              <a:buSzTx/>
              <a:tabLst/>
            </a:pPr>
            <a:r>
              <a:rPr kumimoji="0" lang="fr-FR"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L’Institut Curie, service d’</a:t>
            </a:r>
            <a:r>
              <a:rPr kumimoji="0" lang="fr-FR" altLang="en-US" sz="16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oncogériatrie</a:t>
            </a:r>
            <a:r>
              <a:rPr kumimoji="0" lang="fr-FR"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(Paris – 75)</a:t>
            </a:r>
          </a:p>
          <a:p>
            <a:pPr marR="0" lvl="0" algn="l" defTabSz="914400" rtl="0" eaLnBrk="0" fontAlgn="base" latinLnBrk="0" hangingPunct="0">
              <a:lnSpc>
                <a:spcPct val="100000"/>
              </a:lnSpc>
              <a:spcBef>
                <a:spcPct val="0"/>
              </a:spcBef>
              <a:spcAft>
                <a:spcPct val="0"/>
              </a:spcAft>
              <a:buClr>
                <a:srgbClr val="1F497D"/>
              </a:buClr>
              <a:buSzTx/>
              <a:tabLst/>
            </a:pPr>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EHPAD Fondation Lépine Providence (CCAS Versailles – 78)</a:t>
            </a:r>
          </a:p>
          <a:p>
            <a:pPr marR="0" lvl="0" algn="l" defTabSz="914400" rtl="0" eaLnBrk="0" fontAlgn="base" latinLnBrk="0" hangingPunct="0">
              <a:lnSpc>
                <a:spcPct val="100000"/>
              </a:lnSpc>
              <a:spcBef>
                <a:spcPct val="0"/>
              </a:spcBef>
              <a:spcAft>
                <a:spcPct val="0"/>
              </a:spcAft>
              <a:buClr>
                <a:srgbClr val="1F497D"/>
              </a:buClr>
              <a:buSzTx/>
              <a:tabLst/>
            </a:pPr>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Résidence Le Belvédère (Maisons-Laffitte – 78)</a:t>
            </a:r>
            <a:endParaRPr lang="en-GB" altLang="en-US" sz="1100" dirty="0">
              <a:solidFill>
                <a:srgbClr val="000000"/>
              </a:solidFill>
              <a:latin typeface="Calibri"/>
            </a:endParaRPr>
          </a:p>
        </p:txBody>
      </p:sp>
    </p:spTree>
    <p:extLst>
      <p:ext uri="{BB962C8B-B14F-4D97-AF65-F5344CB8AC3E}">
        <p14:creationId xmlns:p14="http://schemas.microsoft.com/office/powerpoint/2010/main" val="946055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0"/>
            <a:ext cx="8229600" cy="1079612"/>
          </a:xfrm>
        </p:spPr>
        <p:txBody>
          <a:bodyPr>
            <a:noAutofit/>
          </a:bodyPr>
          <a:lstStyle/>
          <a:p>
            <a:r>
              <a:rPr lang="fr-FR" sz="4000" b="1" dirty="0">
                <a:solidFill>
                  <a:schemeClr val="tx2"/>
                </a:solidFill>
                <a:latin typeface="Arial Rounded MT Bold" panose="020F0704030504030204" pitchFamily="34" charset="0"/>
              </a:rPr>
              <a:t>PAR</a:t>
            </a:r>
            <a:r>
              <a:rPr lang="fr-FR" sz="4000" b="1" dirty="0">
                <a:solidFill>
                  <a:srgbClr val="1F497D"/>
                </a:solidFill>
                <a:latin typeface="Arial Rounded MT Bold" panose="020F0704030504030204" pitchFamily="34" charset="0"/>
              </a:rPr>
              <a:t>O </a:t>
            </a:r>
            <a:r>
              <a:rPr lang="fr-FR" sz="4000" b="1" dirty="0">
                <a:solidFill>
                  <a:schemeClr val="tx2"/>
                </a:solidFill>
                <a:latin typeface="Arial Rounded MT Bold" panose="020F0704030504030204" pitchFamily="34" charset="0"/>
              </a:rPr>
              <a:t>en France</a:t>
            </a:r>
          </a:p>
        </p:txBody>
      </p:sp>
      <p:sp>
        <p:nvSpPr>
          <p:cNvPr id="18" name="Content Placeholder 7"/>
          <p:cNvSpPr>
            <a:spLocks noGrp="1"/>
          </p:cNvSpPr>
          <p:nvPr>
            <p:ph sz="half" idx="1"/>
          </p:nvPr>
        </p:nvSpPr>
        <p:spPr>
          <a:xfrm>
            <a:off x="4722314" y="1058212"/>
            <a:ext cx="4421686" cy="5799788"/>
          </a:xfrm>
        </p:spPr>
        <p:txBody>
          <a:bodyPr>
            <a:noAutofit/>
          </a:bodyPr>
          <a:lstStyle/>
          <a:p>
            <a:pPr marL="0" lvl="0" indent="0" eaLnBrk="0" fontAlgn="base" hangingPunct="0">
              <a:spcBef>
                <a:spcPct val="0"/>
              </a:spcBef>
              <a:spcAft>
                <a:spcPct val="0"/>
              </a:spcAft>
              <a:buNone/>
            </a:pPr>
            <a:r>
              <a:rPr lang="fr-FR" altLang="en-US" sz="1600" dirty="0">
                <a:solidFill>
                  <a:srgbClr val="1F497D"/>
                </a:solidFill>
                <a:latin typeface="Arial Rounded MT Bold" panose="020F0704030504030204" pitchFamily="34" charset="0"/>
                <a:ea typeface="Calibri" panose="020F0502020204030204" pitchFamily="34" charset="0"/>
                <a:cs typeface="Times New Roman" panose="02020603050405020304" pitchFamily="18" charset="0"/>
              </a:rPr>
              <a:t>AUVERGNE-RHÔNE-ALPES</a:t>
            </a:r>
            <a:endParaRPr lang="en-GB" altLang="en-US" sz="1050" dirty="0"/>
          </a:p>
          <a:p>
            <a:pPr eaLnBrk="0" fontAlgn="base" hangingPunct="0">
              <a:spcBef>
                <a:spcPct val="0"/>
              </a:spcBef>
              <a:spcAft>
                <a:spcPct val="0"/>
              </a:spcAft>
            </a:pPr>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Résidence Lamartine (Saint Etienne – 42)</a:t>
            </a:r>
            <a:endParaRPr lang="en-GB" altLang="en-US" sz="1050" dirty="0">
              <a:solidFill>
                <a:srgbClr val="000000"/>
              </a:solidFill>
            </a:endParaRPr>
          </a:p>
          <a:p>
            <a:pPr eaLnBrk="0" fontAlgn="base" hangingPunct="0">
              <a:spcBef>
                <a:spcPct val="0"/>
              </a:spcBef>
              <a:spcAft>
                <a:spcPct val="0"/>
              </a:spcAft>
            </a:pPr>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Résidence Partage Les Opalines (Lorette – 42)</a:t>
            </a:r>
            <a:endParaRPr lang="en-GB" altLang="en-US" sz="1050" dirty="0">
              <a:solidFill>
                <a:srgbClr val="000000"/>
              </a:solidFill>
            </a:endParaRPr>
          </a:p>
          <a:p>
            <a:pPr marL="0" lvl="0" indent="0" eaLnBrk="0" fontAlgn="base" hangingPunct="0">
              <a:spcBef>
                <a:spcPct val="0"/>
              </a:spcBef>
              <a:spcAft>
                <a:spcPct val="0"/>
              </a:spcAft>
              <a:buNone/>
            </a:pPr>
            <a:r>
              <a:rPr lang="fr-FR" alt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en-GB" altLang="en-US" sz="1050" dirty="0"/>
          </a:p>
          <a:p>
            <a:pPr marL="0" lvl="0" indent="0" eaLnBrk="0" fontAlgn="base" hangingPunct="0">
              <a:spcBef>
                <a:spcPct val="0"/>
              </a:spcBef>
              <a:spcAft>
                <a:spcPct val="0"/>
              </a:spcAft>
              <a:buNone/>
            </a:pPr>
            <a:r>
              <a:rPr lang="fr-FR" altLang="en-US" sz="1600" dirty="0">
                <a:solidFill>
                  <a:srgbClr val="1F497D"/>
                </a:solidFill>
                <a:latin typeface="Arial Rounded MT Bold" panose="020F0704030504030204" pitchFamily="34" charset="0"/>
                <a:ea typeface="Calibri" panose="020F0502020204030204" pitchFamily="34" charset="0"/>
                <a:cs typeface="Times New Roman" panose="02020603050405020304" pitchFamily="18" charset="0"/>
              </a:rPr>
              <a:t>PROVENCE-ALPES-CÔTE D</a:t>
            </a:r>
            <a:r>
              <a:rPr lang="fr-FR" alt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a:t>
            </a:r>
            <a:r>
              <a:rPr lang="fr-FR" altLang="en-US" sz="1600" dirty="0">
                <a:solidFill>
                  <a:srgbClr val="1F497D"/>
                </a:solidFill>
                <a:latin typeface="Arial Rounded MT Bold" panose="020F0704030504030204" pitchFamily="34" charset="0"/>
                <a:ea typeface="Calibri" panose="020F0502020204030204" pitchFamily="34" charset="0"/>
                <a:cs typeface="Times New Roman" panose="02020603050405020304" pitchFamily="18" charset="0"/>
              </a:rPr>
              <a:t>AZUR</a:t>
            </a:r>
            <a:endParaRPr lang="en-GB" altLang="en-US" sz="1050" dirty="0"/>
          </a:p>
          <a:p>
            <a:pPr eaLnBrk="0" fontAlgn="base" hangingPunct="0">
              <a:spcBef>
                <a:spcPct val="0"/>
              </a:spcBef>
              <a:spcAft>
                <a:spcPct val="0"/>
              </a:spcAft>
            </a:pPr>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Résidence Saint Michel (Forcalquier – 04)</a:t>
            </a:r>
            <a:endParaRPr lang="en-GB" altLang="en-US" sz="1050" dirty="0">
              <a:solidFill>
                <a:srgbClr val="000000"/>
              </a:solidFill>
            </a:endParaRPr>
          </a:p>
          <a:p>
            <a:pPr eaLnBrk="0" fontAlgn="base" hangingPunct="0">
              <a:spcBef>
                <a:spcPct val="0"/>
              </a:spcBef>
              <a:spcAft>
                <a:spcPct val="0"/>
              </a:spcAft>
            </a:pPr>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EHPAD la Bastide des Lavandins (Apt – 84)</a:t>
            </a:r>
            <a:endParaRPr lang="en-GB" altLang="en-US" sz="1050" dirty="0">
              <a:solidFill>
                <a:srgbClr val="000000"/>
              </a:solidFill>
            </a:endParaRPr>
          </a:p>
          <a:p>
            <a:pPr marL="0" lvl="0" indent="0" eaLnBrk="0" fontAlgn="base" hangingPunct="0">
              <a:spcBef>
                <a:spcPct val="0"/>
              </a:spcBef>
              <a:spcAft>
                <a:spcPct val="0"/>
              </a:spcAft>
              <a:buNone/>
            </a:pPr>
            <a:r>
              <a:rPr lang="fr-FR" alt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en-GB" altLang="en-US" sz="1050" dirty="0"/>
          </a:p>
          <a:p>
            <a:pPr marL="0" lvl="0" indent="0" eaLnBrk="0" fontAlgn="base" hangingPunct="0">
              <a:spcBef>
                <a:spcPct val="0"/>
              </a:spcBef>
              <a:spcAft>
                <a:spcPct val="0"/>
              </a:spcAft>
              <a:buNone/>
            </a:pPr>
            <a:r>
              <a:rPr lang="fr-FR" altLang="en-US" sz="1600" dirty="0">
                <a:solidFill>
                  <a:srgbClr val="1F497D"/>
                </a:solidFill>
                <a:latin typeface="Arial Rounded MT Bold" panose="020F0704030504030204" pitchFamily="34" charset="0"/>
                <a:ea typeface="Calibri" panose="020F0502020204030204" pitchFamily="34" charset="0"/>
                <a:cs typeface="Times New Roman" panose="02020603050405020304" pitchFamily="18" charset="0"/>
              </a:rPr>
              <a:t>CORSE</a:t>
            </a:r>
            <a:endParaRPr lang="en-GB" altLang="en-US" sz="1050" dirty="0"/>
          </a:p>
          <a:p>
            <a:pPr eaLnBrk="0" fontAlgn="base" hangingPunct="0">
              <a:spcBef>
                <a:spcPct val="0"/>
              </a:spcBef>
              <a:spcAft>
                <a:spcPct val="0"/>
              </a:spcAft>
            </a:pPr>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Valle </a:t>
            </a:r>
            <a:r>
              <a:rPr lang="fr-FR" altLang="en-US" sz="1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Longa</a:t>
            </a:r>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fr-FR" altLang="en-US" sz="1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Cauro</a:t>
            </a:r>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 Corse du Sud)</a:t>
            </a:r>
            <a:endParaRPr lang="en-GB" altLang="en-US" sz="1050" dirty="0">
              <a:solidFill>
                <a:srgbClr val="000000"/>
              </a:solidFill>
            </a:endParaRPr>
          </a:p>
          <a:p>
            <a:pPr marL="0" lvl="0" indent="0" eaLnBrk="0" fontAlgn="base" hangingPunct="0">
              <a:spcBef>
                <a:spcPct val="0"/>
              </a:spcBef>
              <a:spcAft>
                <a:spcPct val="0"/>
              </a:spcAft>
              <a:buNone/>
            </a:pPr>
            <a:r>
              <a:rPr lang="fr-FR" alt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en-GB" altLang="en-US" sz="1050" dirty="0"/>
          </a:p>
          <a:p>
            <a:pPr marL="0" lvl="0" indent="0" eaLnBrk="0" fontAlgn="base" hangingPunct="0">
              <a:spcBef>
                <a:spcPct val="0"/>
              </a:spcBef>
              <a:spcAft>
                <a:spcPct val="0"/>
              </a:spcAft>
              <a:buNone/>
            </a:pPr>
            <a:r>
              <a:rPr lang="fr-FR" altLang="en-US" sz="1600" dirty="0">
                <a:solidFill>
                  <a:srgbClr val="1F497D"/>
                </a:solidFill>
                <a:latin typeface="Arial Rounded MT Bold" panose="020F0704030504030204" pitchFamily="34" charset="0"/>
                <a:ea typeface="Calibri" panose="020F0502020204030204" pitchFamily="34" charset="0"/>
                <a:cs typeface="Times New Roman" panose="02020603050405020304" pitchFamily="18" charset="0"/>
              </a:rPr>
              <a:t>OCCITANIE</a:t>
            </a:r>
            <a:endParaRPr lang="en-GB" altLang="en-US" sz="1050" dirty="0"/>
          </a:p>
          <a:p>
            <a:pPr eaLnBrk="0" fontAlgn="base" hangingPunct="0">
              <a:spcBef>
                <a:spcPct val="0"/>
              </a:spcBef>
              <a:spcAft>
                <a:spcPct val="0"/>
              </a:spcAft>
            </a:pPr>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Résidence Petite Camargue (</a:t>
            </a:r>
            <a:r>
              <a:rPr lang="fr-FR" altLang="en-US" sz="1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Beauvoisin</a:t>
            </a:r>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 30)</a:t>
            </a:r>
            <a:endParaRPr lang="en-GB" altLang="en-US" sz="1050" dirty="0">
              <a:solidFill>
                <a:srgbClr val="000000"/>
              </a:solidFill>
            </a:endParaRPr>
          </a:p>
          <a:p>
            <a:pPr eaLnBrk="0" fontAlgn="base" hangingPunct="0">
              <a:spcBef>
                <a:spcPct val="0"/>
              </a:spcBef>
              <a:spcAft>
                <a:spcPct val="0"/>
              </a:spcAft>
            </a:pPr>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EHPAD Indigo – Croix Rouge Française (Nîmes – 30)</a:t>
            </a:r>
            <a:endParaRPr lang="en-GB" altLang="en-US" sz="1050" dirty="0">
              <a:solidFill>
                <a:srgbClr val="000000"/>
              </a:solidFill>
            </a:endParaRPr>
          </a:p>
          <a:p>
            <a:pPr eaLnBrk="0" fontAlgn="base" hangingPunct="0">
              <a:spcBef>
                <a:spcPct val="0"/>
              </a:spcBef>
              <a:spcAft>
                <a:spcPct val="0"/>
              </a:spcAft>
            </a:pPr>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Clinique Beausoleil (34 – Montpellier) </a:t>
            </a:r>
            <a:r>
              <a:rPr lang="fr-FR" altLang="en-US" sz="14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aide à la prise en charge des patients douloureux chroniques</a:t>
            </a:r>
            <a:endParaRPr lang="en-GB" altLang="en-US" sz="1100" dirty="0">
              <a:solidFill>
                <a:srgbClr val="000000"/>
              </a:solidFill>
            </a:endParaRPr>
          </a:p>
          <a:p>
            <a:pPr marL="0" lvl="0" indent="0" eaLnBrk="0" fontAlgn="base" hangingPunct="0">
              <a:spcBef>
                <a:spcPct val="0"/>
              </a:spcBef>
              <a:spcAft>
                <a:spcPct val="0"/>
              </a:spcAft>
              <a:buNone/>
            </a:pPr>
            <a:r>
              <a:rPr lang="fr-FR" alt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en-GB" altLang="en-US" sz="1050" dirty="0"/>
          </a:p>
          <a:p>
            <a:pPr marL="0" lvl="0" indent="0" eaLnBrk="0" fontAlgn="base" hangingPunct="0">
              <a:spcBef>
                <a:spcPct val="0"/>
              </a:spcBef>
              <a:spcAft>
                <a:spcPct val="0"/>
              </a:spcAft>
              <a:buNone/>
            </a:pPr>
            <a:r>
              <a:rPr lang="fr-FR" altLang="en-US" sz="1600" dirty="0">
                <a:solidFill>
                  <a:srgbClr val="1F497D"/>
                </a:solidFill>
                <a:latin typeface="Arial Rounded MT Bold" panose="020F0704030504030204" pitchFamily="34" charset="0"/>
                <a:ea typeface="Calibri" panose="020F0502020204030204" pitchFamily="34" charset="0"/>
                <a:cs typeface="Times New Roman" panose="02020603050405020304" pitchFamily="18" charset="0"/>
              </a:rPr>
              <a:t>NOUVELLE-AQUITAINE</a:t>
            </a:r>
            <a:endParaRPr lang="en-GB" altLang="en-US" sz="1050" dirty="0"/>
          </a:p>
          <a:p>
            <a:pPr eaLnBrk="0" fontAlgn="base" hangingPunct="0">
              <a:spcBef>
                <a:spcPct val="0"/>
              </a:spcBef>
              <a:spcAft>
                <a:spcPct val="0"/>
              </a:spcAft>
            </a:pPr>
            <a:r>
              <a:rPr lang="en-GB"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CH de Saint Sever (40)</a:t>
            </a:r>
            <a:endParaRPr lang="en-GB" altLang="en-US" sz="1050" dirty="0">
              <a:solidFill>
                <a:srgbClr val="000000"/>
              </a:solidFill>
            </a:endParaRPr>
          </a:p>
          <a:p>
            <a:pPr marL="0" lvl="0" indent="0" eaLnBrk="0" fontAlgn="base" hangingPunct="0">
              <a:spcBef>
                <a:spcPct val="0"/>
              </a:spcBef>
              <a:spcAft>
                <a:spcPct val="0"/>
              </a:spcAft>
              <a:buNone/>
            </a:pPr>
            <a:r>
              <a:rPr lang="en-GB" alt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en-GB" altLang="en-US" sz="1050" dirty="0"/>
          </a:p>
          <a:p>
            <a:pPr marL="0" lvl="0" indent="0" eaLnBrk="0" fontAlgn="base" hangingPunct="0">
              <a:spcBef>
                <a:spcPct val="0"/>
              </a:spcBef>
              <a:spcAft>
                <a:spcPct val="0"/>
              </a:spcAft>
              <a:buNone/>
            </a:pPr>
            <a:r>
              <a:rPr lang="fr-FR" altLang="en-US" sz="1600" dirty="0">
                <a:solidFill>
                  <a:srgbClr val="1F497D"/>
                </a:solidFill>
                <a:latin typeface="Arial Rounded MT Bold" panose="020F0704030504030204" pitchFamily="34" charset="0"/>
                <a:ea typeface="Calibri" panose="020F0502020204030204" pitchFamily="34" charset="0"/>
                <a:cs typeface="Times New Roman" panose="02020603050405020304" pitchFamily="18" charset="0"/>
              </a:rPr>
              <a:t>NATIONAL</a:t>
            </a:r>
            <a:endParaRPr lang="en-GB" altLang="en-US" sz="1050" dirty="0"/>
          </a:p>
          <a:p>
            <a:pPr eaLnBrk="0" fontAlgn="base" hangingPunct="0">
              <a:spcBef>
                <a:spcPct val="0"/>
              </a:spcBef>
              <a:spcAft>
                <a:spcPct val="0"/>
              </a:spcAft>
            </a:pPr>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Réseau OMERIS</a:t>
            </a:r>
            <a:endParaRPr lang="en-GB" sz="1600" dirty="0">
              <a:solidFill>
                <a:srgbClr val="000000"/>
              </a:solidFill>
            </a:endParaRPr>
          </a:p>
        </p:txBody>
      </p:sp>
      <p:pic>
        <p:nvPicPr>
          <p:cNvPr id="15" name="Picture 14"/>
          <p:cNvPicPr>
            <a:picLocks noChangeAspect="1"/>
          </p:cNvPicPr>
          <p:nvPr/>
        </p:nvPicPr>
        <p:blipFill>
          <a:blip r:embed="rId3"/>
          <a:stretch>
            <a:fillRect/>
          </a:stretch>
        </p:blipFill>
        <p:spPr>
          <a:xfrm>
            <a:off x="1619672" y="1520788"/>
            <a:ext cx="211305" cy="2160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312" y="5433819"/>
            <a:ext cx="1711618" cy="1127529"/>
          </a:xfrm>
          <a:prstGeom prst="rect">
            <a:avLst/>
          </a:prstGeom>
        </p:spPr>
      </p:pic>
      <p:sp>
        <p:nvSpPr>
          <p:cNvPr id="3" name="Rectangle 1"/>
          <p:cNvSpPr>
            <a:spLocks noGrp="1" noChangeArrowheads="1"/>
          </p:cNvSpPr>
          <p:nvPr>
            <p:ph sz="half" idx="1"/>
          </p:nvPr>
        </p:nvSpPr>
        <p:spPr bwMode="auto">
          <a:xfrm>
            <a:off x="69037" y="971773"/>
            <a:ext cx="4601207" cy="5886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buNone/>
            </a:pPr>
            <a:r>
              <a:rPr lang="fr-FR" altLang="en-US" sz="1600" dirty="0">
                <a:solidFill>
                  <a:srgbClr val="1F497D"/>
                </a:solidFill>
                <a:latin typeface="Arial Rounded MT Bold" panose="020F0704030504030204" pitchFamily="34" charset="0"/>
                <a:ea typeface="Calibri" panose="020F0502020204030204" pitchFamily="34" charset="0"/>
                <a:cs typeface="Times New Roman" panose="02020603050405020304" pitchFamily="18" charset="0"/>
              </a:rPr>
              <a:t>HAUTS-DE-FRANCE</a:t>
            </a:r>
            <a:endParaRPr lang="en-GB" altLang="en-US" sz="1050" dirty="0">
              <a:solidFill>
                <a:prstClr val="black"/>
              </a:solidFill>
              <a:latin typeface="Calibri"/>
            </a:endParaRPr>
          </a:p>
          <a:p>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CH de Wattrelos (59) </a:t>
            </a:r>
            <a:r>
              <a:rPr lang="fr-FR" altLang="en-US" sz="14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avec l’aimable participation du Rotary Club</a:t>
            </a:r>
            <a:endParaRPr lang="en-GB" altLang="en-US" sz="1100" dirty="0">
              <a:solidFill>
                <a:srgbClr val="000000"/>
              </a:solidFill>
              <a:latin typeface="Calibri"/>
            </a:endParaRPr>
          </a:p>
          <a:p>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EHPAD Les Edelweiss (Neuville St Rémy – 59)</a:t>
            </a:r>
            <a:endParaRPr lang="en-GB" altLang="en-US" sz="1050" dirty="0">
              <a:solidFill>
                <a:srgbClr val="000000"/>
              </a:solidFill>
              <a:latin typeface="Calibri"/>
            </a:endParaRPr>
          </a:p>
          <a:p>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Résidence </a:t>
            </a:r>
            <a:r>
              <a:rPr lang="fr-FR" altLang="en-US" sz="1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DomusVi</a:t>
            </a:r>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Saint-Maur (La Madeleine – 59) </a:t>
            </a:r>
            <a:endParaRPr lang="en-GB" altLang="en-US" sz="1050" dirty="0">
              <a:solidFill>
                <a:srgbClr val="000000"/>
              </a:solidFill>
              <a:latin typeface="Calibri"/>
            </a:endParaRPr>
          </a:p>
          <a:p>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EHPAD l'Aquarelle (Bully-les-Mines – 62)</a:t>
            </a:r>
            <a:endParaRPr lang="en-GB" altLang="en-US" sz="1050" dirty="0">
              <a:solidFill>
                <a:srgbClr val="000000"/>
              </a:solidFill>
              <a:latin typeface="Calibri"/>
            </a:endParaRPr>
          </a:p>
          <a:p>
            <a:r>
              <a:rPr lang="fr-FR" alt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CHI de la Baie de Somme (80)</a:t>
            </a:r>
          </a:p>
          <a:p>
            <a:pPr marL="0" lvl="0" indent="0">
              <a:buFontTx/>
              <a:buChar char="•"/>
            </a:pPr>
            <a:endParaRPr lang="en-GB" altLang="en-US" sz="1050" dirty="0">
              <a:solidFill>
                <a:prstClr val="black"/>
              </a:solidFill>
              <a:latin typeface="Calibri"/>
            </a:endParaRPr>
          </a:p>
          <a:p>
            <a:pPr marL="0" lvl="0" indent="0">
              <a:buNone/>
            </a:pPr>
            <a:r>
              <a:rPr lang="fr-FR" alt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r>
              <a:rPr kumimoji="0" lang="fr-FR" altLang="en-US" sz="1600" b="0" i="0" u="none" strike="noStrike" cap="none" normalizeH="0" baseline="0" dirty="0">
                <a:ln>
                  <a:noFill/>
                </a:ln>
                <a:solidFill>
                  <a:srgbClr val="1F497D"/>
                </a:solidFill>
                <a:effectLst/>
                <a:latin typeface="Arial Rounded MT Bold" panose="020F0704030504030204" pitchFamily="34" charset="0"/>
                <a:ea typeface="Calibri" panose="020F0502020204030204" pitchFamily="34" charset="0"/>
                <a:cs typeface="Times New Roman" panose="02020603050405020304" pitchFamily="18" charset="0"/>
              </a:rPr>
              <a:t>NORMANDIE</a:t>
            </a:r>
            <a:endParaRPr kumimoji="0" lang="en-GB" altLang="en-US" sz="1050" b="0" i="0" u="none" strike="noStrike" cap="none" normalizeH="0" baseline="0" dirty="0">
              <a:ln>
                <a:noFill/>
              </a:ln>
              <a:solidFill>
                <a:schemeClr val="tx1"/>
              </a:solidFill>
              <a:effectLst/>
            </a:endParaRPr>
          </a:p>
          <a:p>
            <a:r>
              <a:rPr kumimoji="0" lang="fr-FR"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Clinique des Portes de l’Eure (Vernon – 27) </a:t>
            </a:r>
            <a:endParaRPr kumimoji="0" lang="en-GB" altLang="en-US" sz="1050" b="0" i="0" u="none" strike="noStrike" cap="none" normalizeH="0" baseline="0" dirty="0">
              <a:ln>
                <a:noFill/>
              </a:ln>
              <a:solidFill>
                <a:srgbClr val="000000"/>
              </a:solidFill>
              <a:effectLst/>
            </a:endParaRPr>
          </a:p>
          <a:p>
            <a:r>
              <a:rPr kumimoji="0" lang="fr-FR"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Centre Hospitalier Public du Cotentin (50)</a:t>
            </a:r>
            <a:endParaRPr kumimoji="0" lang="en-GB" altLang="en-US" sz="1050" b="0" i="0" u="none" strike="noStrike" cap="none" normalizeH="0" baseline="0" dirty="0">
              <a:ln>
                <a:noFill/>
              </a:ln>
              <a:solidFill>
                <a:srgbClr val="000000"/>
              </a:solidFill>
              <a:effectLst/>
            </a:endParaRPr>
          </a:p>
          <a:p>
            <a:r>
              <a:rPr kumimoji="0" lang="fr-FR"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CHI Caux Vallée de Seine, site de Bolbec (76)</a:t>
            </a:r>
            <a:endParaRPr kumimoji="0" lang="en-GB" altLang="en-US" sz="1050" b="0" i="0" u="none" strike="noStrike" cap="none" normalizeH="0" baseline="0" dirty="0">
              <a:ln>
                <a:noFill/>
              </a:ln>
              <a:solidFill>
                <a:srgbClr val="000000"/>
              </a:solidFill>
              <a:effectLst/>
            </a:endParaRPr>
          </a:p>
          <a:p>
            <a:r>
              <a:rPr kumimoji="0" lang="fr-FR"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CHI Caux Vallée de Seine, site de Lillebonne (76)</a:t>
            </a:r>
            <a:endParaRPr kumimoji="0" lang="en-GB" altLang="en-US" sz="105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600" b="0" i="0" u="none" strike="noStrike" cap="none" normalizeH="0" baseline="0" dirty="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600" b="0" i="0" u="none" strike="noStrike" cap="none" normalizeH="0" baseline="0" dirty="0">
                <a:ln>
                  <a:noFill/>
                </a:ln>
                <a:solidFill>
                  <a:srgbClr val="1F497D"/>
                </a:solidFill>
                <a:effectLst/>
                <a:latin typeface="Arial Rounded MT Bold" panose="020F0704030504030204" pitchFamily="34" charset="0"/>
                <a:ea typeface="Calibri" panose="020F0502020204030204" pitchFamily="34" charset="0"/>
                <a:cs typeface="Times New Roman" panose="02020603050405020304" pitchFamily="18" charset="0"/>
              </a:rPr>
              <a:t>BRETAGNE</a:t>
            </a:r>
            <a:endParaRPr kumimoji="0" lang="en-GB" altLang="en-US" sz="1050" b="0" i="0" u="none" strike="noStrike" cap="none" normalizeH="0" baseline="0" dirty="0">
              <a:ln>
                <a:noFill/>
              </a:ln>
              <a:solidFill>
                <a:schemeClr val="tx1"/>
              </a:solidFill>
              <a:effectLst/>
            </a:endParaRPr>
          </a:p>
          <a:p>
            <a:r>
              <a:rPr kumimoji="0" lang="fr-FR"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Résidence Sainte Anne (</a:t>
            </a:r>
            <a:r>
              <a:rPr kumimoji="0" lang="fr-FR" altLang="en-US" sz="1600" b="0" i="0" u="none" strike="noStrike" cap="none" normalizeH="0" baseline="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Laignelet</a:t>
            </a:r>
            <a:r>
              <a:rPr kumimoji="0" lang="fr-FR"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35)</a:t>
            </a:r>
            <a:endParaRPr kumimoji="0" lang="en-GB" altLang="en-US" sz="105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600" b="0" i="0" u="none" strike="noStrike" cap="none" normalizeH="0" baseline="0" dirty="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600" b="0" i="0" u="none" strike="noStrike" cap="none" normalizeH="0" baseline="0" dirty="0">
                <a:ln>
                  <a:noFill/>
                </a:ln>
                <a:solidFill>
                  <a:srgbClr val="1F497D"/>
                </a:solidFill>
                <a:effectLst/>
                <a:latin typeface="Arial Rounded MT Bold" panose="020F0704030504030204" pitchFamily="34" charset="0"/>
                <a:ea typeface="Calibri" panose="020F0502020204030204" pitchFamily="34" charset="0"/>
                <a:cs typeface="Times New Roman" panose="02020603050405020304" pitchFamily="18" charset="0"/>
              </a:rPr>
              <a:t>PAYS-DE-LA-LOIRE</a:t>
            </a:r>
            <a:endParaRPr kumimoji="0" lang="en-GB" altLang="en-US" sz="1050" b="0" i="0" u="none" strike="noStrike" cap="none" normalizeH="0" baseline="0" dirty="0">
              <a:ln>
                <a:noFill/>
              </a:ln>
              <a:solidFill>
                <a:schemeClr val="tx1"/>
              </a:solidFill>
              <a:effectLst/>
            </a:endParaRPr>
          </a:p>
          <a:p>
            <a:r>
              <a:rPr kumimoji="0" lang="fr-FR"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 Le Mans (72)</a:t>
            </a:r>
            <a:endParaRPr kumimoji="0" lang="en-GB" altLang="en-US" sz="1050" b="0" i="0" u="none" strike="noStrike" cap="none" normalizeH="0" baseline="0" dirty="0">
              <a:ln>
                <a:noFill/>
              </a:ln>
              <a:solidFill>
                <a:srgbClr val="0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600" b="0" i="0" u="none" strike="noStrike" cap="none" normalizeH="0" baseline="0" dirty="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600" b="0" i="0" u="none" strike="noStrike" cap="none" normalizeH="0" baseline="0" dirty="0">
                <a:ln>
                  <a:noFill/>
                </a:ln>
                <a:solidFill>
                  <a:srgbClr val="1F497D"/>
                </a:solidFill>
                <a:effectLst/>
                <a:latin typeface="Arial Rounded MT Bold" panose="020F0704030504030204" pitchFamily="34" charset="0"/>
                <a:ea typeface="Calibri" panose="020F0502020204030204" pitchFamily="34" charset="0"/>
                <a:cs typeface="Times New Roman" panose="02020603050405020304" pitchFamily="18" charset="0"/>
              </a:rPr>
              <a:t>BOURGOGNE-FRANCHE-COMTE</a:t>
            </a:r>
            <a:endParaRPr kumimoji="0" lang="en-GB" altLang="en-US" sz="1050" b="0" i="0" u="none" strike="noStrike" cap="none" normalizeH="0" baseline="0" dirty="0">
              <a:ln>
                <a:noFill/>
              </a:ln>
              <a:solidFill>
                <a:schemeClr val="tx1"/>
              </a:solidFill>
              <a:effectLst/>
            </a:endParaRPr>
          </a:p>
          <a:p>
            <a:r>
              <a:rPr kumimoji="0" lang="fr-FR"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Résidence ADEF la maison de l’amandier (Saint Marcel – 71)</a:t>
            </a:r>
            <a:endParaRPr kumimoji="0" lang="en-GB" altLang="en-US" sz="1050" b="0" i="0" u="none" strike="noStrike" cap="none" normalizeH="0" baseline="0" dirty="0">
              <a:ln>
                <a:noFill/>
              </a:ln>
              <a:solidFill>
                <a:srgbClr val="000000"/>
              </a:solidFill>
              <a:effectLst/>
            </a:endParaRPr>
          </a:p>
        </p:txBody>
      </p:sp>
      <p:pic>
        <p:nvPicPr>
          <p:cNvPr id="9" name="Picture 8"/>
          <p:cNvPicPr>
            <a:picLocks noChangeAspect="1"/>
          </p:cNvPicPr>
          <p:nvPr/>
        </p:nvPicPr>
        <p:blipFill>
          <a:blip r:embed="rId5"/>
          <a:stretch>
            <a:fillRect/>
          </a:stretch>
        </p:blipFill>
        <p:spPr>
          <a:xfrm>
            <a:off x="8839812" y="4041100"/>
            <a:ext cx="304696" cy="288000"/>
          </a:xfrm>
          <a:prstGeom prst="rect">
            <a:avLst/>
          </a:prstGeom>
        </p:spPr>
      </p:pic>
    </p:spTree>
    <p:extLst>
      <p:ext uri="{BB962C8B-B14F-4D97-AF65-F5344CB8AC3E}">
        <p14:creationId xmlns:p14="http://schemas.microsoft.com/office/powerpoint/2010/main" val="2692778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384"/>
            <a:ext cx="8229600" cy="1143000"/>
          </a:xfrm>
        </p:spPr>
        <p:txBody>
          <a:bodyPr>
            <a:normAutofit/>
          </a:bodyPr>
          <a:lstStyle/>
          <a:p>
            <a:r>
              <a:rPr lang="fr-FR" sz="4000" b="1" dirty="0">
                <a:solidFill>
                  <a:schemeClr val="tx2"/>
                </a:solidFill>
                <a:latin typeface="Arial Rounded MT Bold" panose="020F0704030504030204" pitchFamily="34" charset="0"/>
              </a:rPr>
              <a:t>Pourquoi un phoque?</a:t>
            </a:r>
          </a:p>
        </p:txBody>
      </p:sp>
      <p:sp>
        <p:nvSpPr>
          <p:cNvPr id="6" name="ZoneTexte 5"/>
          <p:cNvSpPr txBox="1"/>
          <p:nvPr/>
        </p:nvSpPr>
        <p:spPr>
          <a:xfrm>
            <a:off x="228600" y="1019319"/>
            <a:ext cx="8686800" cy="5816977"/>
          </a:xfrm>
          <a:prstGeom prst="rect">
            <a:avLst/>
          </a:prstGeom>
          <a:noFill/>
        </p:spPr>
        <p:txBody>
          <a:bodyPr wrap="square" rtlCol="0">
            <a:spAutoFit/>
          </a:bodyPr>
          <a:lstStyle/>
          <a:p>
            <a:pPr algn="just"/>
            <a:r>
              <a:rPr lang="fr-FR" sz="2000" dirty="0"/>
              <a:t>Avoir choisi un phoque n’est pas anodin:</a:t>
            </a:r>
          </a:p>
          <a:p>
            <a:pPr marL="342900" indent="-342900" algn="just">
              <a:buClr>
                <a:srgbClr val="1F497D"/>
              </a:buClr>
              <a:buFont typeface="Calibri" panose="020F0502020204030204" pitchFamily="34" charset="0"/>
              <a:buChar char="•"/>
            </a:pPr>
            <a:r>
              <a:rPr lang="fr-FR" sz="2000" dirty="0"/>
              <a:t>Les traits de cet animal (forme, fourrure, sons émis) inspirent confiance à travers une certaine innocence, alors que des animaux domestiques (type chien ou chat) peuvent pour certain être rattachés à des risques de griffure ou de morsure. </a:t>
            </a:r>
          </a:p>
          <a:p>
            <a:pPr marL="342900" indent="-342900" algn="just">
              <a:buClr>
                <a:srgbClr val="1F497D"/>
              </a:buClr>
              <a:buFont typeface="Calibri" panose="020F0502020204030204" pitchFamily="34" charset="0"/>
              <a:buChar char="•"/>
            </a:pPr>
            <a:r>
              <a:rPr lang="fr-FR" sz="2000" dirty="0"/>
              <a:t>Peu de personnes sont familières avec la démarche des phoques et leurs caractéristiques physiques, ce qui a permis d’adapter PARO en accentuant certains traits qui joueront un rôle prépondérant dans la communication non-verbale avec les patients ou les résidents : </a:t>
            </a:r>
          </a:p>
          <a:p>
            <a:pPr marL="800100" lvl="1" indent="-342900" algn="just">
              <a:buClr>
                <a:srgbClr val="1F497D"/>
              </a:buClr>
              <a:buFont typeface="Courier New" panose="02070309020205020404" pitchFamily="49" charset="0"/>
              <a:buChar char="o"/>
            </a:pPr>
            <a:r>
              <a:rPr lang="fr-FR" b="1" dirty="0">
                <a:solidFill>
                  <a:schemeClr val="tx2"/>
                </a:solidFill>
              </a:rPr>
              <a:t>Les yeux ont été agrandis </a:t>
            </a:r>
            <a:r>
              <a:rPr lang="fr-FR" dirty="0"/>
              <a:t>(élément central de communication), </a:t>
            </a:r>
            <a:r>
              <a:rPr lang="fr-FR" b="1" dirty="0">
                <a:solidFill>
                  <a:schemeClr val="tx2"/>
                </a:solidFill>
              </a:rPr>
              <a:t>la bouche a été affinée </a:t>
            </a:r>
            <a:r>
              <a:rPr lang="fr-FR" dirty="0"/>
              <a:t>pour être moins agressive, </a:t>
            </a:r>
            <a:r>
              <a:rPr lang="fr-FR" b="1" dirty="0">
                <a:solidFill>
                  <a:schemeClr val="tx2"/>
                </a:solidFill>
              </a:rPr>
              <a:t>la tête a été arrondie </a:t>
            </a:r>
            <a:r>
              <a:rPr lang="fr-FR" dirty="0"/>
              <a:t>et </a:t>
            </a:r>
            <a:r>
              <a:rPr lang="fr-FR" b="1" dirty="0">
                <a:solidFill>
                  <a:schemeClr val="tx2"/>
                </a:solidFill>
              </a:rPr>
              <a:t>les mouvements étudiés </a:t>
            </a:r>
            <a:r>
              <a:rPr lang="fr-FR" dirty="0"/>
              <a:t>pour être </a:t>
            </a:r>
            <a:r>
              <a:rPr lang="fr-FR" b="1" dirty="0">
                <a:solidFill>
                  <a:schemeClr val="tx2"/>
                </a:solidFill>
              </a:rPr>
              <a:t>de faible amplitude </a:t>
            </a:r>
            <a:r>
              <a:rPr lang="fr-FR" dirty="0"/>
              <a:t>et </a:t>
            </a:r>
            <a:r>
              <a:rPr lang="fr-FR" b="1" dirty="0">
                <a:solidFill>
                  <a:schemeClr val="tx2"/>
                </a:solidFill>
              </a:rPr>
              <a:t>non agressifs</a:t>
            </a:r>
            <a:r>
              <a:rPr lang="fr-FR" dirty="0"/>
              <a:t>, le tout afin de maximiser le capital confiance et le potentiel vecteur communication de PARO. </a:t>
            </a:r>
          </a:p>
          <a:p>
            <a:pPr marL="342900" indent="-342900" algn="just">
              <a:buClr>
                <a:srgbClr val="1F497D"/>
              </a:buClr>
              <a:buFont typeface="Calibri" panose="020F0502020204030204" pitchFamily="34" charset="0"/>
              <a:buChar char="•"/>
            </a:pPr>
            <a:r>
              <a:rPr lang="fr-FR" sz="2000" dirty="0"/>
              <a:t>Adapter sous forme robotique la démarche d’un animal familier, donc reconnue de tous, pourrait mener à des comparaisons anxiogènes entre le réel et l’automate. </a:t>
            </a:r>
          </a:p>
          <a:p>
            <a:pPr marL="342900" indent="-342900" algn="just">
              <a:buClr>
                <a:srgbClr val="1F497D"/>
              </a:buClr>
              <a:buFont typeface="Calibri" panose="020F0502020204030204" pitchFamily="34" charset="0"/>
              <a:buChar char="•"/>
            </a:pPr>
            <a:r>
              <a:rPr lang="fr-FR" sz="2000" dirty="0"/>
              <a:t>Un phoque comme PARO amène au contraire la curiosité et stimule l’éveil des personnes, et sa forme réconfortante permet notamment de le serrer dans les bras sans appréhension.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b="1" dirty="0">
                <a:solidFill>
                  <a:schemeClr val="tx2"/>
                </a:solidFill>
                <a:latin typeface="Arial Rounded MT Bold" panose="020F0704030504030204" pitchFamily="34" charset="0"/>
              </a:rPr>
              <a:t>Quelles indications ?</a:t>
            </a:r>
          </a:p>
        </p:txBody>
      </p:sp>
      <p:sp>
        <p:nvSpPr>
          <p:cNvPr id="6" name="ZoneTexte 5"/>
          <p:cNvSpPr txBox="1"/>
          <p:nvPr/>
        </p:nvSpPr>
        <p:spPr>
          <a:xfrm>
            <a:off x="251520" y="1484784"/>
            <a:ext cx="8640960" cy="4093428"/>
          </a:xfrm>
          <a:prstGeom prst="rect">
            <a:avLst/>
          </a:prstGeom>
          <a:noFill/>
        </p:spPr>
        <p:txBody>
          <a:bodyPr wrap="square" rtlCol="0">
            <a:spAutoFit/>
          </a:bodyPr>
          <a:lstStyle/>
          <a:p>
            <a:r>
              <a:rPr lang="fr-FR" sz="2000" dirty="0"/>
              <a:t>PARO intervient à divers stades de la maladie d’Alzheimer.</a:t>
            </a:r>
            <a:br>
              <a:rPr lang="fr-FR" sz="2000" dirty="0"/>
            </a:br>
            <a:endParaRPr lang="fr-FR" sz="2000" dirty="0"/>
          </a:p>
          <a:p>
            <a:pPr marL="342900" indent="-342900" algn="just">
              <a:buClr>
                <a:srgbClr val="1F497D"/>
              </a:buClr>
              <a:buFont typeface="Calibri" panose="020F0502020204030204" pitchFamily="34" charset="0"/>
              <a:buChar char="•"/>
            </a:pPr>
            <a:r>
              <a:rPr lang="fr-FR" sz="2000" b="1" dirty="0">
                <a:solidFill>
                  <a:srgbClr val="1F497D"/>
                </a:solidFill>
              </a:rPr>
              <a:t>A un stade modéré</a:t>
            </a:r>
            <a:r>
              <a:rPr lang="fr-FR" sz="2000" dirty="0"/>
              <a:t>, PARO est utilisé en atelier d’animation de groupe ou en activité individuelle.</a:t>
            </a:r>
          </a:p>
          <a:p>
            <a:pPr marL="342900" indent="-342900" algn="just">
              <a:buClr>
                <a:srgbClr val="1F497D"/>
              </a:buClr>
              <a:buFont typeface="Calibri" panose="020F0502020204030204" pitchFamily="34" charset="0"/>
              <a:buChar char="•"/>
            </a:pPr>
            <a:endParaRPr lang="fr-FR" sz="2000" dirty="0"/>
          </a:p>
          <a:p>
            <a:pPr marL="342900" indent="-342900" algn="just">
              <a:buClr>
                <a:srgbClr val="1F497D"/>
              </a:buClr>
              <a:buFont typeface="Calibri" panose="020F0502020204030204" pitchFamily="34" charset="0"/>
              <a:buChar char="•"/>
            </a:pPr>
            <a:r>
              <a:rPr lang="fr-FR" sz="2000" dirty="0"/>
              <a:t>Recommandé pour les personnes qui sont souvent fatiguées ou déprimées, angoissées, agitées, qui ont des difficultés de coopération avec les autres ou qui ont un manque de communication ou de contact affectif.</a:t>
            </a:r>
          </a:p>
          <a:p>
            <a:pPr marL="342900" indent="-342900" algn="just">
              <a:buClr>
                <a:srgbClr val="1F497D"/>
              </a:buClr>
              <a:buFont typeface="Calibri" panose="020F0502020204030204" pitchFamily="34" charset="0"/>
              <a:buChar char="•"/>
            </a:pPr>
            <a:endParaRPr lang="fr-FR" sz="2000" dirty="0"/>
          </a:p>
          <a:p>
            <a:pPr marL="342900" indent="-342900" algn="just">
              <a:buClr>
                <a:srgbClr val="1F497D"/>
              </a:buClr>
              <a:buFont typeface="Calibri" panose="020F0502020204030204" pitchFamily="34" charset="0"/>
              <a:buChar char="•"/>
            </a:pPr>
            <a:r>
              <a:rPr lang="fr-FR" sz="2000" dirty="0"/>
              <a:t>PARO peut être à la base de nombreuses activités, et permet de renforcer et d’améliorer les phases de communication. Il améliore l’humeur des patients, et en réduisant le niveau de stress du patient et des accompagnants, PARO améliore dans sa globalité la prise en charge des malades Alzheimer.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b="1" dirty="0">
                <a:solidFill>
                  <a:schemeClr val="tx2"/>
                </a:solidFill>
                <a:latin typeface="Arial Rounded MT Bold" panose="020F0704030504030204" pitchFamily="34" charset="0"/>
              </a:rPr>
              <a:t>Quelles indications ?</a:t>
            </a:r>
          </a:p>
        </p:txBody>
      </p:sp>
      <p:sp>
        <p:nvSpPr>
          <p:cNvPr id="6" name="ZoneTexte 5"/>
          <p:cNvSpPr txBox="1"/>
          <p:nvPr/>
        </p:nvSpPr>
        <p:spPr>
          <a:xfrm>
            <a:off x="251520" y="1484784"/>
            <a:ext cx="8640960" cy="5016758"/>
          </a:xfrm>
          <a:prstGeom prst="rect">
            <a:avLst/>
          </a:prstGeom>
          <a:noFill/>
        </p:spPr>
        <p:txBody>
          <a:bodyPr wrap="square" rtlCol="0">
            <a:spAutoFit/>
          </a:bodyPr>
          <a:lstStyle/>
          <a:p>
            <a:pPr marL="342900" indent="-342900" algn="just">
              <a:buClr>
                <a:srgbClr val="1F497D"/>
              </a:buClr>
              <a:buFont typeface="Calibri" panose="020F0502020204030204" pitchFamily="34" charset="0"/>
              <a:buChar char="•"/>
            </a:pPr>
            <a:r>
              <a:rPr lang="fr-FR" sz="2000" b="1" dirty="0">
                <a:solidFill>
                  <a:srgbClr val="1F497D"/>
                </a:solidFill>
              </a:rPr>
              <a:t>A un stade sévère</a:t>
            </a:r>
            <a:r>
              <a:rPr lang="fr-FR" sz="2000" dirty="0">
                <a:solidFill>
                  <a:srgbClr val="1F497D"/>
                </a:solidFill>
              </a:rPr>
              <a:t>, </a:t>
            </a:r>
            <a:r>
              <a:rPr lang="fr-FR" sz="2000" dirty="0"/>
              <a:t>PARO est recommandé pour les patients agressifs, anxieux, avec une dégradation majeure du langage, une compréhension fortement ou définitivement altérée. Au-delà d’une simple activité, PARO devient alors un élément solide de thérapie non médicamenteuse, en agissant sur la stimulation cognitive et l’amélioration de la communication.</a:t>
            </a:r>
          </a:p>
          <a:p>
            <a:pPr marL="342900" indent="-342900" algn="just">
              <a:buClr>
                <a:srgbClr val="1F497D"/>
              </a:buClr>
              <a:buFont typeface="Calibri" panose="020F0502020204030204" pitchFamily="34" charset="0"/>
              <a:buChar char="•"/>
            </a:pPr>
            <a:endParaRPr lang="fr-FR" sz="2000" dirty="0"/>
          </a:p>
          <a:p>
            <a:pPr marL="342900" indent="-342900" algn="just">
              <a:buClr>
                <a:srgbClr val="1F497D"/>
              </a:buClr>
              <a:buFont typeface="Calibri" panose="020F0502020204030204" pitchFamily="34" charset="0"/>
              <a:buChar char="•"/>
            </a:pPr>
            <a:r>
              <a:rPr lang="fr-FR" sz="2000" dirty="0"/>
              <a:t>PARO permet de créer une atmosphère reposante (mentalement et physiquement) pour le patient, stimule l’expression des sentiments, des mémoires (émotionnelles et procédurales) et expériences du passé. Il joue sur le rappel des besoins physiologiques et la reconnaissance de l’identité du patient.</a:t>
            </a:r>
          </a:p>
          <a:p>
            <a:pPr marL="342900" indent="-342900" algn="just">
              <a:buClr>
                <a:srgbClr val="1F497D"/>
              </a:buClr>
              <a:buFont typeface="Calibri" panose="020F0502020204030204" pitchFamily="34" charset="0"/>
              <a:buChar char="•"/>
            </a:pPr>
            <a:endParaRPr lang="fr-FR" sz="2000" dirty="0"/>
          </a:p>
          <a:p>
            <a:pPr marL="342900" indent="-342900" algn="just">
              <a:buClr>
                <a:srgbClr val="1F497D"/>
              </a:buClr>
              <a:buFont typeface="Calibri" panose="020F0502020204030204" pitchFamily="34" charset="0"/>
              <a:buChar char="•"/>
            </a:pPr>
            <a:r>
              <a:rPr lang="fr-FR" sz="2000" dirty="0"/>
              <a:t>En agissant comme une “tierce personne” entre le patient et le soignant, PARO peut également devenir le “confident”, permettant au soignant de parfois mieux comprendre le patient, et d’adapter les soins pour en améliorer la prise en charge.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4000" b="1" dirty="0">
                <a:solidFill>
                  <a:schemeClr val="tx2"/>
                </a:solidFill>
                <a:latin typeface="Arial Rounded MT Bold" panose="020F0704030504030204" pitchFamily="34" charset="0"/>
              </a:rPr>
              <a:t>Quelles indications ?</a:t>
            </a:r>
          </a:p>
        </p:txBody>
      </p:sp>
      <p:sp>
        <p:nvSpPr>
          <p:cNvPr id="6" name="ZoneTexte 5"/>
          <p:cNvSpPr txBox="1"/>
          <p:nvPr/>
        </p:nvSpPr>
        <p:spPr>
          <a:xfrm>
            <a:off x="539552" y="1640994"/>
            <a:ext cx="8147248" cy="1015663"/>
          </a:xfrm>
          <a:prstGeom prst="rect">
            <a:avLst/>
          </a:prstGeom>
          <a:noFill/>
        </p:spPr>
        <p:txBody>
          <a:bodyPr wrap="square" rtlCol="0">
            <a:spAutoFit/>
          </a:bodyPr>
          <a:lstStyle/>
          <a:p>
            <a:pPr marL="342900" indent="-342900" algn="just">
              <a:buClr>
                <a:srgbClr val="1F497D"/>
              </a:buClr>
              <a:buFont typeface="Calibri" panose="020F0502020204030204" pitchFamily="34" charset="0"/>
              <a:buChar char="•"/>
            </a:pPr>
            <a:r>
              <a:rPr lang="fr-FR" sz="2000" dirty="0"/>
              <a:t>Enfin, en réduisant l’anxiété et l’agressivité des personnes, PARO contribue à une amélioration des conditions de travail des personnels soignants.</a:t>
            </a:r>
          </a:p>
        </p:txBody>
      </p:sp>
      <p:pic>
        <p:nvPicPr>
          <p:cNvPr id="4098" name="Picture 2" descr="http://inno3med.fr/wp-content/uploads/2013/11/Paro-Model-e1384123944699.jpg"/>
          <p:cNvPicPr>
            <a:picLocks noChangeAspect="1" noChangeArrowheads="1"/>
          </p:cNvPicPr>
          <p:nvPr/>
        </p:nvPicPr>
        <p:blipFill>
          <a:blip r:embed="rId2" cstate="print"/>
          <a:srcRect/>
          <a:stretch>
            <a:fillRect/>
          </a:stretch>
        </p:blipFill>
        <p:spPr bwMode="auto">
          <a:xfrm>
            <a:off x="2735796" y="3068960"/>
            <a:ext cx="4110326" cy="2736304"/>
          </a:xfrm>
          <a:prstGeom prst="rect">
            <a:avLst/>
          </a:prstGeom>
          <a:noFill/>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896</TotalTime>
  <Words>1915</Words>
  <Application>Microsoft Office PowerPoint</Application>
  <PresentationFormat>On-screen Show (4:3)</PresentationFormat>
  <Paragraphs>192</Paragraphs>
  <Slides>21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Rounded MT Bold</vt:lpstr>
      <vt:lpstr>Calibri</vt:lpstr>
      <vt:lpstr>Courier New</vt:lpstr>
      <vt:lpstr>Times New Roman</vt:lpstr>
      <vt:lpstr>Wingdings</vt:lpstr>
      <vt:lpstr>Thème Office</vt:lpstr>
      <vt:lpstr>PARO Phoque Emotionnel Interactif</vt:lpstr>
      <vt:lpstr>Qui est PARO ?</vt:lpstr>
      <vt:lpstr>La communauté PARO</vt:lpstr>
      <vt:lpstr>PARO en France</vt:lpstr>
      <vt:lpstr>PARO en France</vt:lpstr>
      <vt:lpstr>Pourquoi un phoque?</vt:lpstr>
      <vt:lpstr>Quelles indications ?</vt:lpstr>
      <vt:lpstr>Quelles indications ?</vt:lpstr>
      <vt:lpstr>Quelles indications ?</vt:lpstr>
      <vt:lpstr>Quelles utilisations ?</vt:lpstr>
      <vt:lpstr>Comment présenter PARO?</vt:lpstr>
      <vt:lpstr>Réactions et phase d’adaptation </vt:lpstr>
      <vt:lpstr>Quels effets et indications ?</vt:lpstr>
      <vt:lpstr>Quels effets et indications ?</vt:lpstr>
      <vt:lpstr>Comment PARO fonctionne-t-il ?</vt:lpstr>
      <vt:lpstr>Comment PARO fonctionne-t-il ?</vt:lpstr>
      <vt:lpstr>Quelques retours d’expérience</vt:lpstr>
      <vt:lpstr>Comment découvrir PARO ?</vt:lpstr>
      <vt:lpstr>Comment rejoindre la communauté PARO ?</vt:lpstr>
      <vt:lpstr>Comment rejoindre la communauté PARO ?</vt:lpstr>
      <vt:lpstr>PARO Robot Emotionnel Interactif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RAMBOUR</dc:creator>
  <cp:lastModifiedBy>Henna Yliheljo</cp:lastModifiedBy>
  <cp:revision>93</cp:revision>
  <dcterms:created xsi:type="dcterms:W3CDTF">2015-04-16T18:32:54Z</dcterms:created>
  <dcterms:modified xsi:type="dcterms:W3CDTF">2016-09-19T11:34:22Z</dcterms:modified>
</cp:coreProperties>
</file>