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348" r:id="rId3"/>
    <p:sldId id="257" r:id="rId4"/>
    <p:sldId id="349" r:id="rId5"/>
    <p:sldId id="259" r:id="rId6"/>
    <p:sldId id="342" r:id="rId7"/>
    <p:sldId id="322" r:id="rId8"/>
    <p:sldId id="286" r:id="rId9"/>
    <p:sldId id="288" r:id="rId10"/>
    <p:sldId id="345" r:id="rId11"/>
    <p:sldId id="346" r:id="rId12"/>
    <p:sldId id="296" r:id="rId13"/>
    <p:sldId id="298" r:id="rId14"/>
    <p:sldId id="323" r:id="rId15"/>
    <p:sldId id="347" r:id="rId16"/>
    <p:sldId id="334" r:id="rId17"/>
    <p:sldId id="324" r:id="rId18"/>
    <p:sldId id="294" r:id="rId19"/>
    <p:sldId id="325" r:id="rId20"/>
    <p:sldId id="287" r:id="rId21"/>
    <p:sldId id="327" r:id="rId22"/>
    <p:sldId id="290" r:id="rId23"/>
    <p:sldId id="289" r:id="rId24"/>
    <p:sldId id="328" r:id="rId25"/>
    <p:sldId id="312" r:id="rId26"/>
    <p:sldId id="318" r:id="rId27"/>
    <p:sldId id="300" r:id="rId28"/>
    <p:sldId id="305" r:id="rId29"/>
    <p:sldId id="313" r:id="rId30"/>
    <p:sldId id="315" r:id="rId31"/>
    <p:sldId id="336" r:id="rId32"/>
    <p:sldId id="316" r:id="rId33"/>
    <p:sldId id="317" r:id="rId34"/>
    <p:sldId id="331" r:id="rId35"/>
    <p:sldId id="333" r:id="rId36"/>
    <p:sldId id="344" r:id="rId37"/>
    <p:sldId id="343" r:id="rId38"/>
    <p:sldId id="302" r:id="rId39"/>
    <p:sldId id="337" r:id="rId40"/>
    <p:sldId id="306" r:id="rId41"/>
    <p:sldId id="309" r:id="rId42"/>
    <p:sldId id="350" r:id="rId43"/>
    <p:sldId id="351" r:id="rId44"/>
    <p:sldId id="352" r:id="rId45"/>
    <p:sldId id="353" r:id="rId46"/>
    <p:sldId id="354" r:id="rId47"/>
    <p:sldId id="355" r:id="rId48"/>
    <p:sldId id="340" r:id="rId49"/>
    <p:sldId id="272"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92D05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hyperlink" Target="https://www.phoque-paro.fr/wp-content/uploads/2019/11/Module-5-MAJ-131119.pdf" TargetMode="External"/><Relationship Id="rId5" Type="http://schemas.openxmlformats.org/officeDocument/2006/relationships/image" Target="../media/image57.svg"/><Relationship Id="rId4" Type="http://schemas.openxmlformats.org/officeDocument/2006/relationships/image" Target="../media/image5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5" Type="http://schemas.openxmlformats.org/officeDocument/2006/relationships/hyperlink" Target="https://www.phoque-paro.fr/wp-content/uploads/2019/11/Module-5-MAJ-131119.pdf" TargetMode="External"/><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B552C-2CF6-47F3-841A-019C2F23D7E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ED9E91A-DC1C-4CCB-9325-3A67134DB0B3}">
      <dgm:prSet/>
      <dgm:spPr/>
      <dgm:t>
        <a:bodyPr/>
        <a:lstStyle/>
        <a:p>
          <a:pPr>
            <a:lnSpc>
              <a:spcPct val="100000"/>
            </a:lnSpc>
          </a:pPr>
          <a:r>
            <a:rPr lang="fr-FR" dirty="0"/>
            <a:t>PARO est équipé d’une fourrure fabriquée à partir de fibres bactéricides.</a:t>
          </a:r>
          <a:endParaRPr lang="en-US" dirty="0"/>
        </a:p>
      </dgm:t>
    </dgm:pt>
    <dgm:pt modelId="{AC7373A1-E755-4C6D-8AB0-CC3383FA3643}" type="parTrans" cxnId="{1C92C8F9-0047-44D1-85F3-D5FCE14C52BC}">
      <dgm:prSet/>
      <dgm:spPr/>
      <dgm:t>
        <a:bodyPr/>
        <a:lstStyle/>
        <a:p>
          <a:endParaRPr lang="en-US"/>
        </a:p>
      </dgm:t>
    </dgm:pt>
    <dgm:pt modelId="{798A4BF6-1FFC-433E-ACE5-50D95AFABA93}" type="sibTrans" cxnId="{1C92C8F9-0047-44D1-85F3-D5FCE14C52BC}">
      <dgm:prSet/>
      <dgm:spPr/>
      <dgm:t>
        <a:bodyPr/>
        <a:lstStyle/>
        <a:p>
          <a:endParaRPr lang="en-US"/>
        </a:p>
      </dgm:t>
    </dgm:pt>
    <dgm:pt modelId="{68C2E5B6-924B-415F-AF71-1F551CDFB16C}">
      <dgm:prSet/>
      <dgm:spPr/>
      <dgm:t>
        <a:bodyPr/>
        <a:lstStyle/>
        <a:p>
          <a:pPr>
            <a:lnSpc>
              <a:spcPct val="100000"/>
            </a:lnSpc>
          </a:pPr>
          <a:r>
            <a:rPr lang="fr-FR" b="1" i="1"/>
            <a:t>Règles à appliquer pour maintenir la propreté de PARO:</a:t>
          </a:r>
          <a:endParaRPr lang="en-US"/>
        </a:p>
      </dgm:t>
    </dgm:pt>
    <dgm:pt modelId="{296471BA-0829-4AF4-B099-02B4099D3823}" type="parTrans" cxnId="{AEE736F5-A8CE-4D70-9617-C8639502F02F}">
      <dgm:prSet/>
      <dgm:spPr/>
      <dgm:t>
        <a:bodyPr/>
        <a:lstStyle/>
        <a:p>
          <a:endParaRPr lang="en-US"/>
        </a:p>
      </dgm:t>
    </dgm:pt>
    <dgm:pt modelId="{B26D4145-E2E4-49A4-B742-BE88F5EAA755}" type="sibTrans" cxnId="{AEE736F5-A8CE-4D70-9617-C8639502F02F}">
      <dgm:prSet/>
      <dgm:spPr/>
      <dgm:t>
        <a:bodyPr/>
        <a:lstStyle/>
        <a:p>
          <a:endParaRPr lang="en-US"/>
        </a:p>
      </dgm:t>
    </dgm:pt>
    <dgm:pt modelId="{0E4972F3-B6DE-49D8-BF53-87D729AB9101}">
      <dgm:prSet/>
      <dgm:spPr/>
      <dgm:t>
        <a:bodyPr/>
        <a:lstStyle/>
        <a:p>
          <a:pPr>
            <a:lnSpc>
              <a:spcPct val="100000"/>
            </a:lnSpc>
          </a:pPr>
          <a:r>
            <a:rPr lang="fr-FR"/>
            <a:t>Proscrire liquides et nourriture lors de l’utilisation de PARO </a:t>
          </a:r>
          <a:endParaRPr lang="en-US"/>
        </a:p>
      </dgm:t>
    </dgm:pt>
    <dgm:pt modelId="{039F1DBD-6469-4D6B-8251-72B761740CC6}" type="parTrans" cxnId="{B60ABA6D-92C5-40CC-B173-2DA959BA16F4}">
      <dgm:prSet/>
      <dgm:spPr/>
      <dgm:t>
        <a:bodyPr/>
        <a:lstStyle/>
        <a:p>
          <a:endParaRPr lang="en-US"/>
        </a:p>
      </dgm:t>
    </dgm:pt>
    <dgm:pt modelId="{0FF83A92-3FDA-4163-BA2D-AEE26703F22C}" type="sibTrans" cxnId="{B60ABA6D-92C5-40CC-B173-2DA959BA16F4}">
      <dgm:prSet/>
      <dgm:spPr/>
      <dgm:t>
        <a:bodyPr/>
        <a:lstStyle/>
        <a:p>
          <a:endParaRPr lang="en-US"/>
        </a:p>
      </dgm:t>
    </dgm:pt>
    <dgm:pt modelId="{C2960DED-E184-466D-811D-3ECFFB84227D}">
      <dgm:prSet/>
      <dgm:spPr/>
      <dgm:t>
        <a:bodyPr/>
        <a:lstStyle/>
        <a:p>
          <a:pPr>
            <a:lnSpc>
              <a:spcPct val="100000"/>
            </a:lnSpc>
          </a:pPr>
          <a:r>
            <a:rPr lang="fr-FR"/>
            <a:t>Laver les mains avant utilisation</a:t>
          </a:r>
          <a:endParaRPr lang="en-US"/>
        </a:p>
      </dgm:t>
    </dgm:pt>
    <dgm:pt modelId="{2217385C-AC72-4BAA-9039-433E2198B17C}" type="parTrans" cxnId="{E62516B2-7642-48AA-8589-03CF2F7D5CB9}">
      <dgm:prSet/>
      <dgm:spPr/>
      <dgm:t>
        <a:bodyPr/>
        <a:lstStyle/>
        <a:p>
          <a:endParaRPr lang="en-US"/>
        </a:p>
      </dgm:t>
    </dgm:pt>
    <dgm:pt modelId="{44ED52EA-05E9-48C4-8C7A-86766D4550C4}" type="sibTrans" cxnId="{E62516B2-7642-48AA-8589-03CF2F7D5CB9}">
      <dgm:prSet/>
      <dgm:spPr/>
      <dgm:t>
        <a:bodyPr/>
        <a:lstStyle/>
        <a:p>
          <a:endParaRPr lang="en-US"/>
        </a:p>
      </dgm:t>
    </dgm:pt>
    <dgm:pt modelId="{65A3E68A-CBE6-4D9F-87B8-5ADA535B58CE}">
      <dgm:prSet/>
      <dgm:spPr/>
      <dgm:t>
        <a:bodyPr/>
        <a:lstStyle/>
        <a:p>
          <a:pPr>
            <a:lnSpc>
              <a:spcPct val="100000"/>
            </a:lnSpc>
          </a:pPr>
          <a:r>
            <a:rPr lang="fr-FR"/>
            <a:t>Faire attention à la propreté des endroits où PARO va être posé (table, vêtements du résident...)</a:t>
          </a:r>
          <a:endParaRPr lang="en-US"/>
        </a:p>
      </dgm:t>
    </dgm:pt>
    <dgm:pt modelId="{1D2C2391-1DE2-48D6-B786-D5F6D2134166}" type="parTrans" cxnId="{B00A1278-C5E0-4AC3-B201-FAA0440AD964}">
      <dgm:prSet/>
      <dgm:spPr/>
      <dgm:t>
        <a:bodyPr/>
        <a:lstStyle/>
        <a:p>
          <a:endParaRPr lang="en-US"/>
        </a:p>
      </dgm:t>
    </dgm:pt>
    <dgm:pt modelId="{9EAB9814-81AF-4E58-A18A-7A8C29239D05}" type="sibTrans" cxnId="{B00A1278-C5E0-4AC3-B201-FAA0440AD964}">
      <dgm:prSet/>
      <dgm:spPr/>
      <dgm:t>
        <a:bodyPr/>
        <a:lstStyle/>
        <a:p>
          <a:endParaRPr lang="en-US"/>
        </a:p>
      </dgm:t>
    </dgm:pt>
    <dgm:pt modelId="{1EE468CE-2B87-4624-A0DB-6DA016FA53EE}" type="pres">
      <dgm:prSet presAssocID="{302B552C-2CF6-47F3-841A-019C2F23D7E7}" presName="Name0" presStyleCnt="0">
        <dgm:presLayoutVars>
          <dgm:dir/>
          <dgm:resizeHandles val="exact"/>
        </dgm:presLayoutVars>
      </dgm:prSet>
      <dgm:spPr/>
    </dgm:pt>
    <dgm:pt modelId="{EC37DD9B-D723-48AF-B913-CFED343C42D8}" type="pres">
      <dgm:prSet presAssocID="{4ED9E91A-DC1C-4CCB-9325-3A67134DB0B3}" presName="node" presStyleLbl="node1" presStyleIdx="0" presStyleCnt="5">
        <dgm:presLayoutVars>
          <dgm:bulletEnabled val="1"/>
        </dgm:presLayoutVars>
      </dgm:prSet>
      <dgm:spPr/>
    </dgm:pt>
    <dgm:pt modelId="{71D4666B-486A-486C-A3B4-3E3E3394C511}" type="pres">
      <dgm:prSet presAssocID="{798A4BF6-1FFC-433E-ACE5-50D95AFABA93}" presName="sibTrans" presStyleLbl="sibTrans1D1" presStyleIdx="0" presStyleCnt="4"/>
      <dgm:spPr/>
    </dgm:pt>
    <dgm:pt modelId="{7F72DEB6-B363-4888-B378-E845A81E6AB2}" type="pres">
      <dgm:prSet presAssocID="{798A4BF6-1FFC-433E-ACE5-50D95AFABA93}" presName="connectorText" presStyleLbl="sibTrans1D1" presStyleIdx="0" presStyleCnt="4"/>
      <dgm:spPr/>
    </dgm:pt>
    <dgm:pt modelId="{53884E3E-430C-4BC7-AB47-B6D169C8300B}" type="pres">
      <dgm:prSet presAssocID="{68C2E5B6-924B-415F-AF71-1F551CDFB16C}" presName="node" presStyleLbl="node1" presStyleIdx="1" presStyleCnt="5">
        <dgm:presLayoutVars>
          <dgm:bulletEnabled val="1"/>
        </dgm:presLayoutVars>
      </dgm:prSet>
      <dgm:spPr/>
    </dgm:pt>
    <dgm:pt modelId="{C3035B1C-ABF6-454F-8D40-1FFF5B490843}" type="pres">
      <dgm:prSet presAssocID="{B26D4145-E2E4-49A4-B742-BE88F5EAA755}" presName="sibTrans" presStyleLbl="sibTrans1D1" presStyleIdx="1" presStyleCnt="4"/>
      <dgm:spPr/>
    </dgm:pt>
    <dgm:pt modelId="{124E09CC-B539-43C3-BE6B-37BFC1832632}" type="pres">
      <dgm:prSet presAssocID="{B26D4145-E2E4-49A4-B742-BE88F5EAA755}" presName="connectorText" presStyleLbl="sibTrans1D1" presStyleIdx="1" presStyleCnt="4"/>
      <dgm:spPr/>
    </dgm:pt>
    <dgm:pt modelId="{59993094-D853-4F66-9C84-F9056C41F272}" type="pres">
      <dgm:prSet presAssocID="{0E4972F3-B6DE-49D8-BF53-87D729AB9101}" presName="node" presStyleLbl="node1" presStyleIdx="2" presStyleCnt="5">
        <dgm:presLayoutVars>
          <dgm:bulletEnabled val="1"/>
        </dgm:presLayoutVars>
      </dgm:prSet>
      <dgm:spPr/>
    </dgm:pt>
    <dgm:pt modelId="{69D95A48-039E-434B-878A-683E41DAA812}" type="pres">
      <dgm:prSet presAssocID="{0FF83A92-3FDA-4163-BA2D-AEE26703F22C}" presName="sibTrans" presStyleLbl="sibTrans1D1" presStyleIdx="2" presStyleCnt="4"/>
      <dgm:spPr/>
    </dgm:pt>
    <dgm:pt modelId="{E5F267B2-DAE8-4FC6-A778-2CD869F939A7}" type="pres">
      <dgm:prSet presAssocID="{0FF83A92-3FDA-4163-BA2D-AEE26703F22C}" presName="connectorText" presStyleLbl="sibTrans1D1" presStyleIdx="2" presStyleCnt="4"/>
      <dgm:spPr/>
    </dgm:pt>
    <dgm:pt modelId="{5A592586-9EC5-4220-91B1-85EC0EAB2B84}" type="pres">
      <dgm:prSet presAssocID="{C2960DED-E184-466D-811D-3ECFFB84227D}" presName="node" presStyleLbl="node1" presStyleIdx="3" presStyleCnt="5">
        <dgm:presLayoutVars>
          <dgm:bulletEnabled val="1"/>
        </dgm:presLayoutVars>
      </dgm:prSet>
      <dgm:spPr/>
    </dgm:pt>
    <dgm:pt modelId="{E677804A-8FCF-4C95-A2C7-E1B4EB60F2AE}" type="pres">
      <dgm:prSet presAssocID="{44ED52EA-05E9-48C4-8C7A-86766D4550C4}" presName="sibTrans" presStyleLbl="sibTrans1D1" presStyleIdx="3" presStyleCnt="4"/>
      <dgm:spPr/>
    </dgm:pt>
    <dgm:pt modelId="{56EDB818-4FF2-445B-BDBD-2D664E82A4BF}" type="pres">
      <dgm:prSet presAssocID="{44ED52EA-05E9-48C4-8C7A-86766D4550C4}" presName="connectorText" presStyleLbl="sibTrans1D1" presStyleIdx="3" presStyleCnt="4"/>
      <dgm:spPr/>
    </dgm:pt>
    <dgm:pt modelId="{034C03B9-A3F0-4B20-BB21-135907F9FC4D}" type="pres">
      <dgm:prSet presAssocID="{65A3E68A-CBE6-4D9F-87B8-5ADA535B58CE}" presName="node" presStyleLbl="node1" presStyleIdx="4" presStyleCnt="5">
        <dgm:presLayoutVars>
          <dgm:bulletEnabled val="1"/>
        </dgm:presLayoutVars>
      </dgm:prSet>
      <dgm:spPr/>
    </dgm:pt>
  </dgm:ptLst>
  <dgm:cxnLst>
    <dgm:cxn modelId="{CA4B3516-0166-485D-84C4-EA496F811FB7}" type="presOf" srcId="{B26D4145-E2E4-49A4-B742-BE88F5EAA755}" destId="{C3035B1C-ABF6-454F-8D40-1FFF5B490843}" srcOrd="0" destOrd="0" presId="urn:microsoft.com/office/officeart/2016/7/layout/RepeatingBendingProcessNew"/>
    <dgm:cxn modelId="{7A75DD1A-E2B6-4333-BA53-CC6C82F775C4}" type="presOf" srcId="{4ED9E91A-DC1C-4CCB-9325-3A67134DB0B3}" destId="{EC37DD9B-D723-48AF-B913-CFED343C42D8}" srcOrd="0" destOrd="0" presId="urn:microsoft.com/office/officeart/2016/7/layout/RepeatingBendingProcessNew"/>
    <dgm:cxn modelId="{9E54081F-77D7-4F5C-BA4C-1653F806612E}" type="presOf" srcId="{44ED52EA-05E9-48C4-8C7A-86766D4550C4}" destId="{56EDB818-4FF2-445B-BDBD-2D664E82A4BF}" srcOrd="1" destOrd="0" presId="urn:microsoft.com/office/officeart/2016/7/layout/RepeatingBendingProcessNew"/>
    <dgm:cxn modelId="{42D75647-C2C6-4ECA-A606-A7021686D37F}" type="presOf" srcId="{B26D4145-E2E4-49A4-B742-BE88F5EAA755}" destId="{124E09CC-B539-43C3-BE6B-37BFC1832632}" srcOrd="1" destOrd="0" presId="urn:microsoft.com/office/officeart/2016/7/layout/RepeatingBendingProcessNew"/>
    <dgm:cxn modelId="{C7CF8B48-85EA-4C38-8F69-EAB8F96FB224}" type="presOf" srcId="{798A4BF6-1FFC-433E-ACE5-50D95AFABA93}" destId="{71D4666B-486A-486C-A3B4-3E3E3394C511}" srcOrd="0" destOrd="0" presId="urn:microsoft.com/office/officeart/2016/7/layout/RepeatingBendingProcessNew"/>
    <dgm:cxn modelId="{B2A3434A-E324-46FE-A0E2-C4AA172FBC1A}" type="presOf" srcId="{798A4BF6-1FFC-433E-ACE5-50D95AFABA93}" destId="{7F72DEB6-B363-4888-B378-E845A81E6AB2}" srcOrd="1" destOrd="0" presId="urn:microsoft.com/office/officeart/2016/7/layout/RepeatingBendingProcessNew"/>
    <dgm:cxn modelId="{9622416D-4CAC-423F-911B-709F674765E8}" type="presOf" srcId="{0FF83A92-3FDA-4163-BA2D-AEE26703F22C}" destId="{E5F267B2-DAE8-4FC6-A778-2CD869F939A7}" srcOrd="1" destOrd="0" presId="urn:microsoft.com/office/officeart/2016/7/layout/RepeatingBendingProcessNew"/>
    <dgm:cxn modelId="{B60ABA6D-92C5-40CC-B173-2DA959BA16F4}" srcId="{302B552C-2CF6-47F3-841A-019C2F23D7E7}" destId="{0E4972F3-B6DE-49D8-BF53-87D729AB9101}" srcOrd="2" destOrd="0" parTransId="{039F1DBD-6469-4D6B-8251-72B761740CC6}" sibTransId="{0FF83A92-3FDA-4163-BA2D-AEE26703F22C}"/>
    <dgm:cxn modelId="{B00A1278-C5E0-4AC3-B201-FAA0440AD964}" srcId="{302B552C-2CF6-47F3-841A-019C2F23D7E7}" destId="{65A3E68A-CBE6-4D9F-87B8-5ADA535B58CE}" srcOrd="4" destOrd="0" parTransId="{1D2C2391-1DE2-48D6-B786-D5F6D2134166}" sibTransId="{9EAB9814-81AF-4E58-A18A-7A8C29239D05}"/>
    <dgm:cxn modelId="{65910184-919F-4E3A-8B58-318166172B17}" type="presOf" srcId="{0FF83A92-3FDA-4163-BA2D-AEE26703F22C}" destId="{69D95A48-039E-434B-878A-683E41DAA812}" srcOrd="0" destOrd="0" presId="urn:microsoft.com/office/officeart/2016/7/layout/RepeatingBendingProcessNew"/>
    <dgm:cxn modelId="{6568A286-7CC0-4C1F-9770-EBB42F44BAD0}" type="presOf" srcId="{68C2E5B6-924B-415F-AF71-1F551CDFB16C}" destId="{53884E3E-430C-4BC7-AB47-B6D169C8300B}" srcOrd="0" destOrd="0" presId="urn:microsoft.com/office/officeart/2016/7/layout/RepeatingBendingProcessNew"/>
    <dgm:cxn modelId="{15AAE886-EC00-46C6-9969-FAED3C61EA66}" type="presOf" srcId="{44ED52EA-05E9-48C4-8C7A-86766D4550C4}" destId="{E677804A-8FCF-4C95-A2C7-E1B4EB60F2AE}" srcOrd="0" destOrd="0" presId="urn:microsoft.com/office/officeart/2016/7/layout/RepeatingBendingProcessNew"/>
    <dgm:cxn modelId="{A632DA8E-C57B-4ED9-939D-3C14FC6DEB76}" type="presOf" srcId="{C2960DED-E184-466D-811D-3ECFFB84227D}" destId="{5A592586-9EC5-4220-91B1-85EC0EAB2B84}" srcOrd="0" destOrd="0" presId="urn:microsoft.com/office/officeart/2016/7/layout/RepeatingBendingProcessNew"/>
    <dgm:cxn modelId="{4C123EB0-9BC5-4FCA-A19A-DE8930EED353}" type="presOf" srcId="{302B552C-2CF6-47F3-841A-019C2F23D7E7}" destId="{1EE468CE-2B87-4624-A0DB-6DA016FA53EE}" srcOrd="0" destOrd="0" presId="urn:microsoft.com/office/officeart/2016/7/layout/RepeatingBendingProcessNew"/>
    <dgm:cxn modelId="{E62516B2-7642-48AA-8589-03CF2F7D5CB9}" srcId="{302B552C-2CF6-47F3-841A-019C2F23D7E7}" destId="{C2960DED-E184-466D-811D-3ECFFB84227D}" srcOrd="3" destOrd="0" parTransId="{2217385C-AC72-4BAA-9039-433E2198B17C}" sibTransId="{44ED52EA-05E9-48C4-8C7A-86766D4550C4}"/>
    <dgm:cxn modelId="{49CAADC8-E3F6-43F7-A3B2-601B73F1FE63}" type="presOf" srcId="{0E4972F3-B6DE-49D8-BF53-87D729AB9101}" destId="{59993094-D853-4F66-9C84-F9056C41F272}" srcOrd="0" destOrd="0" presId="urn:microsoft.com/office/officeart/2016/7/layout/RepeatingBendingProcessNew"/>
    <dgm:cxn modelId="{AEE736F5-A8CE-4D70-9617-C8639502F02F}" srcId="{302B552C-2CF6-47F3-841A-019C2F23D7E7}" destId="{68C2E5B6-924B-415F-AF71-1F551CDFB16C}" srcOrd="1" destOrd="0" parTransId="{296471BA-0829-4AF4-B099-02B4099D3823}" sibTransId="{B26D4145-E2E4-49A4-B742-BE88F5EAA755}"/>
    <dgm:cxn modelId="{1C92C8F9-0047-44D1-85F3-D5FCE14C52BC}" srcId="{302B552C-2CF6-47F3-841A-019C2F23D7E7}" destId="{4ED9E91A-DC1C-4CCB-9325-3A67134DB0B3}" srcOrd="0" destOrd="0" parTransId="{AC7373A1-E755-4C6D-8AB0-CC3383FA3643}" sibTransId="{798A4BF6-1FFC-433E-ACE5-50D95AFABA93}"/>
    <dgm:cxn modelId="{9531B0FA-E367-4031-A400-115E86238F0B}" type="presOf" srcId="{65A3E68A-CBE6-4D9F-87B8-5ADA535B58CE}" destId="{034C03B9-A3F0-4B20-BB21-135907F9FC4D}" srcOrd="0" destOrd="0" presId="urn:microsoft.com/office/officeart/2016/7/layout/RepeatingBendingProcessNew"/>
    <dgm:cxn modelId="{B115BD9C-BC9F-41D2-A94F-C87EF3C1455D}" type="presParOf" srcId="{1EE468CE-2B87-4624-A0DB-6DA016FA53EE}" destId="{EC37DD9B-D723-48AF-B913-CFED343C42D8}" srcOrd="0" destOrd="0" presId="urn:microsoft.com/office/officeart/2016/7/layout/RepeatingBendingProcessNew"/>
    <dgm:cxn modelId="{E8BE2D50-19C1-44DC-A9FD-9AA199E55B46}" type="presParOf" srcId="{1EE468CE-2B87-4624-A0DB-6DA016FA53EE}" destId="{71D4666B-486A-486C-A3B4-3E3E3394C511}" srcOrd="1" destOrd="0" presId="urn:microsoft.com/office/officeart/2016/7/layout/RepeatingBendingProcessNew"/>
    <dgm:cxn modelId="{8642E26E-AA9C-48A6-B2AC-320E9C58C928}" type="presParOf" srcId="{71D4666B-486A-486C-A3B4-3E3E3394C511}" destId="{7F72DEB6-B363-4888-B378-E845A81E6AB2}" srcOrd="0" destOrd="0" presId="urn:microsoft.com/office/officeart/2016/7/layout/RepeatingBendingProcessNew"/>
    <dgm:cxn modelId="{25B16FE5-19D7-4AED-B388-00CB82450C83}" type="presParOf" srcId="{1EE468CE-2B87-4624-A0DB-6DA016FA53EE}" destId="{53884E3E-430C-4BC7-AB47-B6D169C8300B}" srcOrd="2" destOrd="0" presId="urn:microsoft.com/office/officeart/2016/7/layout/RepeatingBendingProcessNew"/>
    <dgm:cxn modelId="{970241F4-6256-425F-8C15-7DA3FD80B5C6}" type="presParOf" srcId="{1EE468CE-2B87-4624-A0DB-6DA016FA53EE}" destId="{C3035B1C-ABF6-454F-8D40-1FFF5B490843}" srcOrd="3" destOrd="0" presId="urn:microsoft.com/office/officeart/2016/7/layout/RepeatingBendingProcessNew"/>
    <dgm:cxn modelId="{0FE94E07-F7F6-443D-A245-7EFBCC23874B}" type="presParOf" srcId="{C3035B1C-ABF6-454F-8D40-1FFF5B490843}" destId="{124E09CC-B539-43C3-BE6B-37BFC1832632}" srcOrd="0" destOrd="0" presId="urn:microsoft.com/office/officeart/2016/7/layout/RepeatingBendingProcessNew"/>
    <dgm:cxn modelId="{206EE418-2B0C-41E9-BC29-FBE75F9303AF}" type="presParOf" srcId="{1EE468CE-2B87-4624-A0DB-6DA016FA53EE}" destId="{59993094-D853-4F66-9C84-F9056C41F272}" srcOrd="4" destOrd="0" presId="urn:microsoft.com/office/officeart/2016/7/layout/RepeatingBendingProcessNew"/>
    <dgm:cxn modelId="{7B122135-35F3-4C23-9A9B-1FB3CFFFA7DA}" type="presParOf" srcId="{1EE468CE-2B87-4624-A0DB-6DA016FA53EE}" destId="{69D95A48-039E-434B-878A-683E41DAA812}" srcOrd="5" destOrd="0" presId="urn:microsoft.com/office/officeart/2016/7/layout/RepeatingBendingProcessNew"/>
    <dgm:cxn modelId="{0A466866-50AA-4357-A77D-F5195AEC86EA}" type="presParOf" srcId="{69D95A48-039E-434B-878A-683E41DAA812}" destId="{E5F267B2-DAE8-4FC6-A778-2CD869F939A7}" srcOrd="0" destOrd="0" presId="urn:microsoft.com/office/officeart/2016/7/layout/RepeatingBendingProcessNew"/>
    <dgm:cxn modelId="{BDB93711-F28B-4BF4-BDD1-8FF79A1E2DC0}" type="presParOf" srcId="{1EE468CE-2B87-4624-A0DB-6DA016FA53EE}" destId="{5A592586-9EC5-4220-91B1-85EC0EAB2B84}" srcOrd="6" destOrd="0" presId="urn:microsoft.com/office/officeart/2016/7/layout/RepeatingBendingProcessNew"/>
    <dgm:cxn modelId="{21A5F92E-11F4-42FC-ACD3-416F5A410262}" type="presParOf" srcId="{1EE468CE-2B87-4624-A0DB-6DA016FA53EE}" destId="{E677804A-8FCF-4C95-A2C7-E1B4EB60F2AE}" srcOrd="7" destOrd="0" presId="urn:microsoft.com/office/officeart/2016/7/layout/RepeatingBendingProcessNew"/>
    <dgm:cxn modelId="{27A320F8-A4B8-49AE-BA0B-189B4039716E}" type="presParOf" srcId="{E677804A-8FCF-4C95-A2C7-E1B4EB60F2AE}" destId="{56EDB818-4FF2-445B-BDBD-2D664E82A4BF}" srcOrd="0" destOrd="0" presId="urn:microsoft.com/office/officeart/2016/7/layout/RepeatingBendingProcessNew"/>
    <dgm:cxn modelId="{C442400E-B2FC-4002-8ACB-AA81200E8120}" type="presParOf" srcId="{1EE468CE-2B87-4624-A0DB-6DA016FA53EE}" destId="{034C03B9-A3F0-4B20-BB21-135907F9FC4D}"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9D009-280F-4AC1-AF52-719AB2473A3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772E4B8-204B-4C9D-AB6B-D26485E81A46}">
      <dgm:prSet/>
      <dgm:spPr/>
      <dgm:t>
        <a:bodyPr/>
        <a:lstStyle/>
        <a:p>
          <a:pPr>
            <a:lnSpc>
              <a:spcPct val="100000"/>
            </a:lnSpc>
          </a:pPr>
          <a:r>
            <a:rPr lang="fr-FR"/>
            <a:t>Nouveau processus de prise en charge des patients et résidents.</a:t>
          </a:r>
          <a:endParaRPr lang="en-US"/>
        </a:p>
      </dgm:t>
    </dgm:pt>
    <dgm:pt modelId="{76511847-DECF-4364-920F-CDC6F6B43DDF}" type="parTrans" cxnId="{194A68DB-F998-4254-8CC6-4501FE158E24}">
      <dgm:prSet/>
      <dgm:spPr/>
      <dgm:t>
        <a:bodyPr/>
        <a:lstStyle/>
        <a:p>
          <a:endParaRPr lang="en-US"/>
        </a:p>
      </dgm:t>
    </dgm:pt>
    <dgm:pt modelId="{F527E8C3-138A-49A1-9AE1-6C7406B7B1C1}" type="sibTrans" cxnId="{194A68DB-F998-4254-8CC6-4501FE158E24}">
      <dgm:prSet/>
      <dgm:spPr/>
      <dgm:t>
        <a:bodyPr/>
        <a:lstStyle/>
        <a:p>
          <a:endParaRPr lang="en-US"/>
        </a:p>
      </dgm:t>
    </dgm:pt>
    <dgm:pt modelId="{DA58F77F-F30A-49F3-8CD2-929AB7E48E05}">
      <dgm:prSet custT="1"/>
      <dgm:spPr/>
      <dgm:t>
        <a:bodyPr/>
        <a:lstStyle/>
        <a:p>
          <a:pPr>
            <a:lnSpc>
              <a:spcPct val="100000"/>
            </a:lnSpc>
            <a:buFont typeface="Arial" panose="020B0604020202020204" pitchFamily="34" charset="0"/>
            <a:buChar char="•"/>
          </a:pPr>
          <a:r>
            <a:rPr lang="fr-FR" sz="1400" dirty="0"/>
            <a:t>Prise en charge globale</a:t>
          </a:r>
          <a:endParaRPr lang="en-US" sz="1400" dirty="0"/>
        </a:p>
      </dgm:t>
    </dgm:pt>
    <dgm:pt modelId="{8326C6D3-961D-4A7D-97A2-DFF8F9F6BA0F}" type="parTrans" cxnId="{02A03138-8D19-43E7-993D-ADC7C3AB84DC}">
      <dgm:prSet/>
      <dgm:spPr/>
      <dgm:t>
        <a:bodyPr/>
        <a:lstStyle/>
        <a:p>
          <a:endParaRPr lang="en-US"/>
        </a:p>
      </dgm:t>
    </dgm:pt>
    <dgm:pt modelId="{165BCA2D-6A76-4C37-9F43-EBD5464590FE}" type="sibTrans" cxnId="{02A03138-8D19-43E7-993D-ADC7C3AB84DC}">
      <dgm:prSet/>
      <dgm:spPr/>
      <dgm:t>
        <a:bodyPr/>
        <a:lstStyle/>
        <a:p>
          <a:endParaRPr lang="en-US"/>
        </a:p>
      </dgm:t>
    </dgm:pt>
    <dgm:pt modelId="{0706E686-B6C3-418C-A56F-8E30C9E481CB}">
      <dgm:prSet custT="1"/>
      <dgm:spPr/>
      <dgm:t>
        <a:bodyPr/>
        <a:lstStyle/>
        <a:p>
          <a:pPr>
            <a:lnSpc>
              <a:spcPct val="100000"/>
            </a:lnSpc>
            <a:buNone/>
          </a:pPr>
          <a:r>
            <a:rPr lang="fr-FR" sz="1400" dirty="0"/>
            <a:t>Démarche bien-être</a:t>
          </a:r>
          <a:endParaRPr lang="en-US" sz="1400" dirty="0"/>
        </a:p>
      </dgm:t>
    </dgm:pt>
    <dgm:pt modelId="{7772213E-F854-445A-89BA-04F19E0865FA}" type="parTrans" cxnId="{ABDBEF4C-5237-49BB-B67B-B3F813612B7A}">
      <dgm:prSet/>
      <dgm:spPr/>
      <dgm:t>
        <a:bodyPr/>
        <a:lstStyle/>
        <a:p>
          <a:endParaRPr lang="en-US"/>
        </a:p>
      </dgm:t>
    </dgm:pt>
    <dgm:pt modelId="{C96AF9AB-4027-477D-9DF3-3F04E6B9CB0C}" type="sibTrans" cxnId="{ABDBEF4C-5237-49BB-B67B-B3F813612B7A}">
      <dgm:prSet/>
      <dgm:spPr/>
      <dgm:t>
        <a:bodyPr/>
        <a:lstStyle/>
        <a:p>
          <a:endParaRPr lang="en-US"/>
        </a:p>
      </dgm:t>
    </dgm:pt>
    <dgm:pt modelId="{17907294-4DA2-4E4C-B4EE-E9141DE7F35F}">
      <dgm:prSet custT="1"/>
      <dgm:spPr/>
      <dgm:t>
        <a:bodyPr/>
        <a:lstStyle/>
        <a:p>
          <a:pPr>
            <a:lnSpc>
              <a:spcPct val="100000"/>
            </a:lnSpc>
            <a:buNone/>
          </a:pPr>
          <a:r>
            <a:rPr lang="fr-FR" sz="1400" dirty="0"/>
            <a:t>Modification de l’image du résident/patient pour le soignant.</a:t>
          </a:r>
          <a:endParaRPr lang="en-US" sz="1400" dirty="0"/>
        </a:p>
      </dgm:t>
    </dgm:pt>
    <dgm:pt modelId="{1BF3F9D5-4378-4F93-AE91-618DB583791E}" type="parTrans" cxnId="{1A97FEB1-B115-454B-AE64-771AF3548F6B}">
      <dgm:prSet/>
      <dgm:spPr/>
      <dgm:t>
        <a:bodyPr/>
        <a:lstStyle/>
        <a:p>
          <a:endParaRPr lang="en-US"/>
        </a:p>
      </dgm:t>
    </dgm:pt>
    <dgm:pt modelId="{6A78BE63-E265-4FED-A4E9-CB1EB5A2C3B8}" type="sibTrans" cxnId="{1A97FEB1-B115-454B-AE64-771AF3548F6B}">
      <dgm:prSet/>
      <dgm:spPr/>
      <dgm:t>
        <a:bodyPr/>
        <a:lstStyle/>
        <a:p>
          <a:endParaRPr lang="en-US"/>
        </a:p>
      </dgm:t>
    </dgm:pt>
    <dgm:pt modelId="{9C306998-71E5-40C1-92D4-B508F70A7944}">
      <dgm:prSet/>
      <dgm:spPr/>
      <dgm:t>
        <a:bodyPr/>
        <a:lstStyle/>
        <a:p>
          <a:pPr>
            <a:lnSpc>
              <a:spcPct val="100000"/>
            </a:lnSpc>
          </a:pPr>
          <a:r>
            <a:rPr lang="fr-FR"/>
            <a:t>Permet de créer une atmosphère reposante. </a:t>
          </a:r>
          <a:endParaRPr lang="en-US"/>
        </a:p>
      </dgm:t>
    </dgm:pt>
    <dgm:pt modelId="{B6C06D85-4B99-4659-B44C-871B5E33813C}" type="parTrans" cxnId="{2ED8A44B-20CA-4398-958C-1C4B5BB6DAEE}">
      <dgm:prSet/>
      <dgm:spPr/>
      <dgm:t>
        <a:bodyPr/>
        <a:lstStyle/>
        <a:p>
          <a:endParaRPr lang="en-US"/>
        </a:p>
      </dgm:t>
    </dgm:pt>
    <dgm:pt modelId="{9222FE5C-7E00-4B25-9A41-CD2B6560195C}" type="sibTrans" cxnId="{2ED8A44B-20CA-4398-958C-1C4B5BB6DAEE}">
      <dgm:prSet/>
      <dgm:spPr/>
      <dgm:t>
        <a:bodyPr/>
        <a:lstStyle/>
        <a:p>
          <a:endParaRPr lang="en-US"/>
        </a:p>
      </dgm:t>
    </dgm:pt>
    <dgm:pt modelId="{8EB4AF58-300C-44FB-A5D5-EFC4755F7BB0}">
      <dgm:prSet/>
      <dgm:spPr/>
      <dgm:t>
        <a:bodyPr/>
        <a:lstStyle/>
        <a:p>
          <a:pPr>
            <a:lnSpc>
              <a:spcPct val="100000"/>
            </a:lnSpc>
          </a:pPr>
          <a:r>
            <a:rPr lang="fr-FR"/>
            <a:t>Respect du choix du résident/patient  dans son acceptation ou son refus : Instauration d’une relation de confiance.</a:t>
          </a:r>
          <a:endParaRPr lang="en-US"/>
        </a:p>
      </dgm:t>
    </dgm:pt>
    <dgm:pt modelId="{F9C07EDA-F055-4FE0-AA1C-F9C042BDD919}" type="parTrans" cxnId="{38CF907A-B987-41C5-97B8-221512D0333F}">
      <dgm:prSet/>
      <dgm:spPr/>
      <dgm:t>
        <a:bodyPr/>
        <a:lstStyle/>
        <a:p>
          <a:endParaRPr lang="en-US"/>
        </a:p>
      </dgm:t>
    </dgm:pt>
    <dgm:pt modelId="{FFBFB1BF-FDC4-4578-9C1D-8B703F213B2E}" type="sibTrans" cxnId="{38CF907A-B987-41C5-97B8-221512D0333F}">
      <dgm:prSet/>
      <dgm:spPr/>
      <dgm:t>
        <a:bodyPr/>
        <a:lstStyle/>
        <a:p>
          <a:endParaRPr lang="en-US"/>
        </a:p>
      </dgm:t>
    </dgm:pt>
    <dgm:pt modelId="{9F31B289-ECA4-48D2-9791-2D3CC89918E4}">
      <dgm:prSet/>
      <dgm:spPr/>
      <dgm:t>
        <a:bodyPr/>
        <a:lstStyle/>
        <a:p>
          <a:pPr>
            <a:lnSpc>
              <a:spcPct val="100000"/>
            </a:lnSpc>
          </a:pPr>
          <a:r>
            <a:rPr lang="fr-FR"/>
            <a:t>Les réactions sont diverses mais permettent de discuter soit avec le robot directement soit avec l’intervenant du ressenti des résidents. L’intervenant s’en sert alors comme un objet de médiation.</a:t>
          </a:r>
          <a:endParaRPr lang="en-US"/>
        </a:p>
      </dgm:t>
    </dgm:pt>
    <dgm:pt modelId="{A1151032-0C9C-4D6A-A02C-A3E406BA72A7}" type="parTrans" cxnId="{07A7BD26-776A-45D3-B925-E446142FA35B}">
      <dgm:prSet/>
      <dgm:spPr/>
      <dgm:t>
        <a:bodyPr/>
        <a:lstStyle/>
        <a:p>
          <a:endParaRPr lang="en-US"/>
        </a:p>
      </dgm:t>
    </dgm:pt>
    <dgm:pt modelId="{01758D9B-68C7-4AF9-A67B-06FFE9ED0FE8}" type="sibTrans" cxnId="{07A7BD26-776A-45D3-B925-E446142FA35B}">
      <dgm:prSet/>
      <dgm:spPr/>
      <dgm:t>
        <a:bodyPr/>
        <a:lstStyle/>
        <a:p>
          <a:endParaRPr lang="en-US"/>
        </a:p>
      </dgm:t>
    </dgm:pt>
    <dgm:pt modelId="{89D647DF-0641-4F82-9C78-BFAF192C06D1}" type="pres">
      <dgm:prSet presAssocID="{48D9D009-280F-4AC1-AF52-719AB2473A34}" presName="root" presStyleCnt="0">
        <dgm:presLayoutVars>
          <dgm:dir/>
          <dgm:resizeHandles val="exact"/>
        </dgm:presLayoutVars>
      </dgm:prSet>
      <dgm:spPr/>
    </dgm:pt>
    <dgm:pt modelId="{CDE32D83-F230-4E9B-9869-3442F26D3DE1}" type="pres">
      <dgm:prSet presAssocID="{0772E4B8-204B-4C9D-AB6B-D26485E81A46}" presName="compNode" presStyleCnt="0"/>
      <dgm:spPr/>
    </dgm:pt>
    <dgm:pt modelId="{7496F8BA-5182-427C-98AF-6D8B99975FCD}" type="pres">
      <dgm:prSet presAssocID="{0772E4B8-204B-4C9D-AB6B-D26485E81A46}" presName="bgRect" presStyleLbl="bgShp" presStyleIdx="0" presStyleCnt="4" custLinFactNeighborX="-1714" custLinFactNeighborY="-5313"/>
      <dgm:spPr/>
    </dgm:pt>
    <dgm:pt modelId="{C85C6274-2BA9-4A82-B1A0-8D8A7BBCAD3C}" type="pres">
      <dgm:prSet presAssocID="{0772E4B8-204B-4C9D-AB6B-D26485E81A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édical"/>
        </a:ext>
      </dgm:extLst>
    </dgm:pt>
    <dgm:pt modelId="{3EA13EA6-36D9-407A-BAF4-D3FEA69FE913}" type="pres">
      <dgm:prSet presAssocID="{0772E4B8-204B-4C9D-AB6B-D26485E81A46}" presName="spaceRect" presStyleCnt="0"/>
      <dgm:spPr/>
    </dgm:pt>
    <dgm:pt modelId="{7FE4FAB9-3C62-47F4-925B-35EB7B6A3CD8}" type="pres">
      <dgm:prSet presAssocID="{0772E4B8-204B-4C9D-AB6B-D26485E81A46}" presName="parTx" presStyleLbl="revTx" presStyleIdx="0" presStyleCnt="5">
        <dgm:presLayoutVars>
          <dgm:chMax val="0"/>
          <dgm:chPref val="0"/>
        </dgm:presLayoutVars>
      </dgm:prSet>
      <dgm:spPr/>
    </dgm:pt>
    <dgm:pt modelId="{87E339D7-7A99-4377-822F-CD5D3F6CC34E}" type="pres">
      <dgm:prSet presAssocID="{0772E4B8-204B-4C9D-AB6B-D26485E81A46}" presName="desTx" presStyleLbl="revTx" presStyleIdx="1" presStyleCnt="5">
        <dgm:presLayoutVars/>
      </dgm:prSet>
      <dgm:spPr/>
    </dgm:pt>
    <dgm:pt modelId="{344D2194-89DF-46F5-A80F-BA33F8A01FB7}" type="pres">
      <dgm:prSet presAssocID="{F527E8C3-138A-49A1-9AE1-6C7406B7B1C1}" presName="sibTrans" presStyleCnt="0"/>
      <dgm:spPr/>
    </dgm:pt>
    <dgm:pt modelId="{5865C571-AA02-430F-A513-33B251AEF945}" type="pres">
      <dgm:prSet presAssocID="{9C306998-71E5-40C1-92D4-B508F70A7944}" presName="compNode" presStyleCnt="0"/>
      <dgm:spPr/>
    </dgm:pt>
    <dgm:pt modelId="{709AAD1B-6799-47B6-9563-44B196AEA810}" type="pres">
      <dgm:prSet presAssocID="{9C306998-71E5-40C1-92D4-B508F70A7944}" presName="bgRect" presStyleLbl="bgShp" presStyleIdx="1" presStyleCnt="4"/>
      <dgm:spPr/>
    </dgm:pt>
    <dgm:pt modelId="{4EF874E8-4823-4FBA-8781-14E9D3CA1A1F}" type="pres">
      <dgm:prSet presAssocID="{9C306998-71E5-40C1-92D4-B508F70A79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Visage souriant sans remplissage"/>
        </a:ext>
      </dgm:extLst>
    </dgm:pt>
    <dgm:pt modelId="{FE20DD25-8CD5-4F7D-A795-053C39EA227F}" type="pres">
      <dgm:prSet presAssocID="{9C306998-71E5-40C1-92D4-B508F70A7944}" presName="spaceRect" presStyleCnt="0"/>
      <dgm:spPr/>
    </dgm:pt>
    <dgm:pt modelId="{37EB8B98-923D-417D-B35C-66FDC13381A0}" type="pres">
      <dgm:prSet presAssocID="{9C306998-71E5-40C1-92D4-B508F70A7944}" presName="parTx" presStyleLbl="revTx" presStyleIdx="2" presStyleCnt="5">
        <dgm:presLayoutVars>
          <dgm:chMax val="0"/>
          <dgm:chPref val="0"/>
        </dgm:presLayoutVars>
      </dgm:prSet>
      <dgm:spPr/>
    </dgm:pt>
    <dgm:pt modelId="{5C201E85-9017-46A9-8C9F-2D78DE99C633}" type="pres">
      <dgm:prSet presAssocID="{9222FE5C-7E00-4B25-9A41-CD2B6560195C}" presName="sibTrans" presStyleCnt="0"/>
      <dgm:spPr/>
    </dgm:pt>
    <dgm:pt modelId="{AACEFF0C-1A4E-475E-89FD-0E897C5365ED}" type="pres">
      <dgm:prSet presAssocID="{8EB4AF58-300C-44FB-A5D5-EFC4755F7BB0}" presName="compNode" presStyleCnt="0"/>
      <dgm:spPr/>
    </dgm:pt>
    <dgm:pt modelId="{83241D08-74C8-42E0-8701-D36C971E3A96}" type="pres">
      <dgm:prSet presAssocID="{8EB4AF58-300C-44FB-A5D5-EFC4755F7BB0}" presName="bgRect" presStyleLbl="bgShp" presStyleIdx="2" presStyleCnt="4"/>
      <dgm:spPr/>
    </dgm:pt>
    <dgm:pt modelId="{C25CBAAD-35D1-463F-AB76-581213C3C86E}" type="pres">
      <dgm:prSet presAssocID="{8EB4AF58-300C-44FB-A5D5-EFC4755F7BB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éussite du groupe"/>
        </a:ext>
      </dgm:extLst>
    </dgm:pt>
    <dgm:pt modelId="{A30EEF78-ED9E-4B3C-981B-9D5734E2B899}" type="pres">
      <dgm:prSet presAssocID="{8EB4AF58-300C-44FB-A5D5-EFC4755F7BB0}" presName="spaceRect" presStyleCnt="0"/>
      <dgm:spPr/>
    </dgm:pt>
    <dgm:pt modelId="{8497E29C-308E-4B15-B83F-E9BEB58FF989}" type="pres">
      <dgm:prSet presAssocID="{8EB4AF58-300C-44FB-A5D5-EFC4755F7BB0}" presName="parTx" presStyleLbl="revTx" presStyleIdx="3" presStyleCnt="5">
        <dgm:presLayoutVars>
          <dgm:chMax val="0"/>
          <dgm:chPref val="0"/>
        </dgm:presLayoutVars>
      </dgm:prSet>
      <dgm:spPr/>
    </dgm:pt>
    <dgm:pt modelId="{C6A5CEFE-F995-4C13-BAFE-BE3DDF973DA5}" type="pres">
      <dgm:prSet presAssocID="{FFBFB1BF-FDC4-4578-9C1D-8B703F213B2E}" presName="sibTrans" presStyleCnt="0"/>
      <dgm:spPr/>
    </dgm:pt>
    <dgm:pt modelId="{35E57F26-6D94-4E03-8C94-81A998D8D4CA}" type="pres">
      <dgm:prSet presAssocID="{9F31B289-ECA4-48D2-9791-2D3CC89918E4}" presName="compNode" presStyleCnt="0"/>
      <dgm:spPr/>
    </dgm:pt>
    <dgm:pt modelId="{18537996-6103-43EA-9828-3E68C4EC688C}" type="pres">
      <dgm:prSet presAssocID="{9F31B289-ECA4-48D2-9791-2D3CC89918E4}" presName="bgRect" presStyleLbl="bgShp" presStyleIdx="3" presStyleCnt="4"/>
      <dgm:spPr/>
    </dgm:pt>
    <dgm:pt modelId="{321FFFD8-7ABC-4E87-9BDA-A43FDF293CE5}" type="pres">
      <dgm:prSet presAssocID="{9F31B289-ECA4-48D2-9791-2D3CC89918E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tilisateurs"/>
        </a:ext>
      </dgm:extLst>
    </dgm:pt>
    <dgm:pt modelId="{15AFB5A9-9D44-4082-8FE9-4684381A9C5F}" type="pres">
      <dgm:prSet presAssocID="{9F31B289-ECA4-48D2-9791-2D3CC89918E4}" presName="spaceRect" presStyleCnt="0"/>
      <dgm:spPr/>
    </dgm:pt>
    <dgm:pt modelId="{A37E9AFA-364E-43BE-9730-05C7834E09DE}" type="pres">
      <dgm:prSet presAssocID="{9F31B289-ECA4-48D2-9791-2D3CC89918E4}" presName="parTx" presStyleLbl="revTx" presStyleIdx="4" presStyleCnt="5">
        <dgm:presLayoutVars>
          <dgm:chMax val="0"/>
          <dgm:chPref val="0"/>
        </dgm:presLayoutVars>
      </dgm:prSet>
      <dgm:spPr/>
    </dgm:pt>
  </dgm:ptLst>
  <dgm:cxnLst>
    <dgm:cxn modelId="{37947C12-B5A9-49C0-96BB-7A83B7B9BD3E}" type="presOf" srcId="{8EB4AF58-300C-44FB-A5D5-EFC4755F7BB0}" destId="{8497E29C-308E-4B15-B83F-E9BEB58FF989}" srcOrd="0" destOrd="0" presId="urn:microsoft.com/office/officeart/2018/2/layout/IconVerticalSolidList"/>
    <dgm:cxn modelId="{07A7BD26-776A-45D3-B925-E446142FA35B}" srcId="{48D9D009-280F-4AC1-AF52-719AB2473A34}" destId="{9F31B289-ECA4-48D2-9791-2D3CC89918E4}" srcOrd="3" destOrd="0" parTransId="{A1151032-0C9C-4D6A-A02C-A3E406BA72A7}" sibTransId="{01758D9B-68C7-4AF9-A67B-06FFE9ED0FE8}"/>
    <dgm:cxn modelId="{0BB98D2B-4D98-4008-94F2-03F7AAAF2068}" type="presOf" srcId="{9C306998-71E5-40C1-92D4-B508F70A7944}" destId="{37EB8B98-923D-417D-B35C-66FDC13381A0}" srcOrd="0" destOrd="0" presId="urn:microsoft.com/office/officeart/2018/2/layout/IconVerticalSolidList"/>
    <dgm:cxn modelId="{02A03138-8D19-43E7-993D-ADC7C3AB84DC}" srcId="{0772E4B8-204B-4C9D-AB6B-D26485E81A46}" destId="{DA58F77F-F30A-49F3-8CD2-929AB7E48E05}" srcOrd="0" destOrd="0" parTransId="{8326C6D3-961D-4A7D-97A2-DFF8F9F6BA0F}" sibTransId="{165BCA2D-6A76-4C37-9F43-EBD5464590FE}"/>
    <dgm:cxn modelId="{5E7BC039-8BA2-433B-B081-2AF0045EA4F9}" type="presOf" srcId="{0706E686-B6C3-418C-A56F-8E30C9E481CB}" destId="{87E339D7-7A99-4377-822F-CD5D3F6CC34E}" srcOrd="0" destOrd="1" presId="urn:microsoft.com/office/officeart/2018/2/layout/IconVerticalSolidList"/>
    <dgm:cxn modelId="{A4F2A13A-4FEB-42C6-B494-DCE2E0FD705B}" type="presOf" srcId="{DA58F77F-F30A-49F3-8CD2-929AB7E48E05}" destId="{87E339D7-7A99-4377-822F-CD5D3F6CC34E}" srcOrd="0" destOrd="0" presId="urn:microsoft.com/office/officeart/2018/2/layout/IconVerticalSolidList"/>
    <dgm:cxn modelId="{2ED8A44B-20CA-4398-958C-1C4B5BB6DAEE}" srcId="{48D9D009-280F-4AC1-AF52-719AB2473A34}" destId="{9C306998-71E5-40C1-92D4-B508F70A7944}" srcOrd="1" destOrd="0" parTransId="{B6C06D85-4B99-4659-B44C-871B5E33813C}" sibTransId="{9222FE5C-7E00-4B25-9A41-CD2B6560195C}"/>
    <dgm:cxn modelId="{ABDBEF4C-5237-49BB-B67B-B3F813612B7A}" srcId="{0772E4B8-204B-4C9D-AB6B-D26485E81A46}" destId="{0706E686-B6C3-418C-A56F-8E30C9E481CB}" srcOrd="1" destOrd="0" parTransId="{7772213E-F854-445A-89BA-04F19E0865FA}" sibTransId="{C96AF9AB-4027-477D-9DF3-3F04E6B9CB0C}"/>
    <dgm:cxn modelId="{EEF9767A-87FD-4494-9170-26ADF7494CE8}" type="presOf" srcId="{17907294-4DA2-4E4C-B4EE-E9141DE7F35F}" destId="{87E339D7-7A99-4377-822F-CD5D3F6CC34E}" srcOrd="0" destOrd="2" presId="urn:microsoft.com/office/officeart/2018/2/layout/IconVerticalSolidList"/>
    <dgm:cxn modelId="{38CF907A-B987-41C5-97B8-221512D0333F}" srcId="{48D9D009-280F-4AC1-AF52-719AB2473A34}" destId="{8EB4AF58-300C-44FB-A5D5-EFC4755F7BB0}" srcOrd="2" destOrd="0" parTransId="{F9C07EDA-F055-4FE0-AA1C-F9C042BDD919}" sibTransId="{FFBFB1BF-FDC4-4578-9C1D-8B703F213B2E}"/>
    <dgm:cxn modelId="{1A97FEB1-B115-454B-AE64-771AF3548F6B}" srcId="{0772E4B8-204B-4C9D-AB6B-D26485E81A46}" destId="{17907294-4DA2-4E4C-B4EE-E9141DE7F35F}" srcOrd="2" destOrd="0" parTransId="{1BF3F9D5-4378-4F93-AE91-618DB583791E}" sibTransId="{6A78BE63-E265-4FED-A4E9-CB1EB5A2C3B8}"/>
    <dgm:cxn modelId="{9C3756B6-1549-445A-89ED-22108BC441B9}" type="presOf" srcId="{0772E4B8-204B-4C9D-AB6B-D26485E81A46}" destId="{7FE4FAB9-3C62-47F4-925B-35EB7B6A3CD8}" srcOrd="0" destOrd="0" presId="urn:microsoft.com/office/officeart/2018/2/layout/IconVerticalSolidList"/>
    <dgm:cxn modelId="{F371ECCB-DF1E-47D7-84E7-43A634F3F9B3}" type="presOf" srcId="{9F31B289-ECA4-48D2-9791-2D3CC89918E4}" destId="{A37E9AFA-364E-43BE-9730-05C7834E09DE}" srcOrd="0" destOrd="0" presId="urn:microsoft.com/office/officeart/2018/2/layout/IconVerticalSolidList"/>
    <dgm:cxn modelId="{AF1D09D2-0048-4AA9-9154-5FF2C9582B7E}" type="presOf" srcId="{48D9D009-280F-4AC1-AF52-719AB2473A34}" destId="{89D647DF-0641-4F82-9C78-BFAF192C06D1}" srcOrd="0" destOrd="0" presId="urn:microsoft.com/office/officeart/2018/2/layout/IconVerticalSolidList"/>
    <dgm:cxn modelId="{194A68DB-F998-4254-8CC6-4501FE158E24}" srcId="{48D9D009-280F-4AC1-AF52-719AB2473A34}" destId="{0772E4B8-204B-4C9D-AB6B-D26485E81A46}" srcOrd="0" destOrd="0" parTransId="{76511847-DECF-4364-920F-CDC6F6B43DDF}" sibTransId="{F527E8C3-138A-49A1-9AE1-6C7406B7B1C1}"/>
    <dgm:cxn modelId="{9E93720E-FA7B-4BA0-BA23-B7F810D5AD15}" type="presParOf" srcId="{89D647DF-0641-4F82-9C78-BFAF192C06D1}" destId="{CDE32D83-F230-4E9B-9869-3442F26D3DE1}" srcOrd="0" destOrd="0" presId="urn:microsoft.com/office/officeart/2018/2/layout/IconVerticalSolidList"/>
    <dgm:cxn modelId="{60D41591-D652-4106-861B-BF76BE0176EF}" type="presParOf" srcId="{CDE32D83-F230-4E9B-9869-3442F26D3DE1}" destId="{7496F8BA-5182-427C-98AF-6D8B99975FCD}" srcOrd="0" destOrd="0" presId="urn:microsoft.com/office/officeart/2018/2/layout/IconVerticalSolidList"/>
    <dgm:cxn modelId="{9C4FA53C-740B-46E9-B6C0-1DA88B1BCCCE}" type="presParOf" srcId="{CDE32D83-F230-4E9B-9869-3442F26D3DE1}" destId="{C85C6274-2BA9-4A82-B1A0-8D8A7BBCAD3C}" srcOrd="1" destOrd="0" presId="urn:microsoft.com/office/officeart/2018/2/layout/IconVerticalSolidList"/>
    <dgm:cxn modelId="{EBD8743C-E61D-41E9-9C68-147BE6F3B2CE}" type="presParOf" srcId="{CDE32D83-F230-4E9B-9869-3442F26D3DE1}" destId="{3EA13EA6-36D9-407A-BAF4-D3FEA69FE913}" srcOrd="2" destOrd="0" presId="urn:microsoft.com/office/officeart/2018/2/layout/IconVerticalSolidList"/>
    <dgm:cxn modelId="{D18555B0-1C68-45C9-A30D-AD6FC45043D2}" type="presParOf" srcId="{CDE32D83-F230-4E9B-9869-3442F26D3DE1}" destId="{7FE4FAB9-3C62-47F4-925B-35EB7B6A3CD8}" srcOrd="3" destOrd="0" presId="urn:microsoft.com/office/officeart/2018/2/layout/IconVerticalSolidList"/>
    <dgm:cxn modelId="{00418FEB-D097-428E-9305-167775C64B1A}" type="presParOf" srcId="{CDE32D83-F230-4E9B-9869-3442F26D3DE1}" destId="{87E339D7-7A99-4377-822F-CD5D3F6CC34E}" srcOrd="4" destOrd="0" presId="urn:microsoft.com/office/officeart/2018/2/layout/IconVerticalSolidList"/>
    <dgm:cxn modelId="{D4B65959-7970-4E06-8B88-AFC3D9BA1ED9}" type="presParOf" srcId="{89D647DF-0641-4F82-9C78-BFAF192C06D1}" destId="{344D2194-89DF-46F5-A80F-BA33F8A01FB7}" srcOrd="1" destOrd="0" presId="urn:microsoft.com/office/officeart/2018/2/layout/IconVerticalSolidList"/>
    <dgm:cxn modelId="{478A0C9D-D2B6-43B7-8902-04D535149203}" type="presParOf" srcId="{89D647DF-0641-4F82-9C78-BFAF192C06D1}" destId="{5865C571-AA02-430F-A513-33B251AEF945}" srcOrd="2" destOrd="0" presId="urn:microsoft.com/office/officeart/2018/2/layout/IconVerticalSolidList"/>
    <dgm:cxn modelId="{5C43220E-8DDD-4ADE-92F7-A42313C21992}" type="presParOf" srcId="{5865C571-AA02-430F-A513-33B251AEF945}" destId="{709AAD1B-6799-47B6-9563-44B196AEA810}" srcOrd="0" destOrd="0" presId="urn:microsoft.com/office/officeart/2018/2/layout/IconVerticalSolidList"/>
    <dgm:cxn modelId="{8EC0DBBB-CE10-4EDA-B773-06AB3B0E5E14}" type="presParOf" srcId="{5865C571-AA02-430F-A513-33B251AEF945}" destId="{4EF874E8-4823-4FBA-8781-14E9D3CA1A1F}" srcOrd="1" destOrd="0" presId="urn:microsoft.com/office/officeart/2018/2/layout/IconVerticalSolidList"/>
    <dgm:cxn modelId="{65526223-D454-4D9D-BF93-11DE57FCFB04}" type="presParOf" srcId="{5865C571-AA02-430F-A513-33B251AEF945}" destId="{FE20DD25-8CD5-4F7D-A795-053C39EA227F}" srcOrd="2" destOrd="0" presId="urn:microsoft.com/office/officeart/2018/2/layout/IconVerticalSolidList"/>
    <dgm:cxn modelId="{2EC4718C-7AB7-4E8E-A8D9-5E97275CCD65}" type="presParOf" srcId="{5865C571-AA02-430F-A513-33B251AEF945}" destId="{37EB8B98-923D-417D-B35C-66FDC13381A0}" srcOrd="3" destOrd="0" presId="urn:microsoft.com/office/officeart/2018/2/layout/IconVerticalSolidList"/>
    <dgm:cxn modelId="{D56AF50A-4C13-4EAC-8DA9-8528BC36A092}" type="presParOf" srcId="{89D647DF-0641-4F82-9C78-BFAF192C06D1}" destId="{5C201E85-9017-46A9-8C9F-2D78DE99C633}" srcOrd="3" destOrd="0" presId="urn:microsoft.com/office/officeart/2018/2/layout/IconVerticalSolidList"/>
    <dgm:cxn modelId="{566F6AA5-A45D-495A-876C-7D502E00CFDA}" type="presParOf" srcId="{89D647DF-0641-4F82-9C78-BFAF192C06D1}" destId="{AACEFF0C-1A4E-475E-89FD-0E897C5365ED}" srcOrd="4" destOrd="0" presId="urn:microsoft.com/office/officeart/2018/2/layout/IconVerticalSolidList"/>
    <dgm:cxn modelId="{B84B3F02-85BC-4B18-B8A3-1667AD63070D}" type="presParOf" srcId="{AACEFF0C-1A4E-475E-89FD-0E897C5365ED}" destId="{83241D08-74C8-42E0-8701-D36C971E3A96}" srcOrd="0" destOrd="0" presId="urn:microsoft.com/office/officeart/2018/2/layout/IconVerticalSolidList"/>
    <dgm:cxn modelId="{400FAF1D-D869-4D59-965C-4351BAEEA835}" type="presParOf" srcId="{AACEFF0C-1A4E-475E-89FD-0E897C5365ED}" destId="{C25CBAAD-35D1-463F-AB76-581213C3C86E}" srcOrd="1" destOrd="0" presId="urn:microsoft.com/office/officeart/2018/2/layout/IconVerticalSolidList"/>
    <dgm:cxn modelId="{7338F6B8-9308-42DF-B547-79AA531F8A6C}" type="presParOf" srcId="{AACEFF0C-1A4E-475E-89FD-0E897C5365ED}" destId="{A30EEF78-ED9E-4B3C-981B-9D5734E2B899}" srcOrd="2" destOrd="0" presId="urn:microsoft.com/office/officeart/2018/2/layout/IconVerticalSolidList"/>
    <dgm:cxn modelId="{E15C3993-03D2-498B-946B-D12037D32599}" type="presParOf" srcId="{AACEFF0C-1A4E-475E-89FD-0E897C5365ED}" destId="{8497E29C-308E-4B15-B83F-E9BEB58FF989}" srcOrd="3" destOrd="0" presId="urn:microsoft.com/office/officeart/2018/2/layout/IconVerticalSolidList"/>
    <dgm:cxn modelId="{932DBE92-2BF3-4BA5-93D9-0F9675003A39}" type="presParOf" srcId="{89D647DF-0641-4F82-9C78-BFAF192C06D1}" destId="{C6A5CEFE-F995-4C13-BAFE-BE3DDF973DA5}" srcOrd="5" destOrd="0" presId="urn:microsoft.com/office/officeart/2018/2/layout/IconVerticalSolidList"/>
    <dgm:cxn modelId="{A0168A08-5815-436C-9FFF-62AA5F902A58}" type="presParOf" srcId="{89D647DF-0641-4F82-9C78-BFAF192C06D1}" destId="{35E57F26-6D94-4E03-8C94-81A998D8D4CA}" srcOrd="6" destOrd="0" presId="urn:microsoft.com/office/officeart/2018/2/layout/IconVerticalSolidList"/>
    <dgm:cxn modelId="{FD2720EB-2FC9-4175-AF5A-AC9630332D7F}" type="presParOf" srcId="{35E57F26-6D94-4E03-8C94-81A998D8D4CA}" destId="{18537996-6103-43EA-9828-3E68C4EC688C}" srcOrd="0" destOrd="0" presId="urn:microsoft.com/office/officeart/2018/2/layout/IconVerticalSolidList"/>
    <dgm:cxn modelId="{C28D683F-32C9-4F9E-9A24-375F597D464A}" type="presParOf" srcId="{35E57F26-6D94-4E03-8C94-81A998D8D4CA}" destId="{321FFFD8-7ABC-4E87-9BDA-A43FDF293CE5}" srcOrd="1" destOrd="0" presId="urn:microsoft.com/office/officeart/2018/2/layout/IconVerticalSolidList"/>
    <dgm:cxn modelId="{B540A8E9-CFF1-463F-91D2-B751FFAAB884}" type="presParOf" srcId="{35E57F26-6D94-4E03-8C94-81A998D8D4CA}" destId="{15AFB5A9-9D44-4082-8FE9-4684381A9C5F}" srcOrd="2" destOrd="0" presId="urn:microsoft.com/office/officeart/2018/2/layout/IconVerticalSolidList"/>
    <dgm:cxn modelId="{DD352B23-0145-4460-8022-993F09EF1DA0}" type="presParOf" srcId="{35E57F26-6D94-4E03-8C94-81A998D8D4CA}" destId="{A37E9AFA-364E-43BE-9730-05C7834E09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47B0A-5D84-49AF-9337-CB12B2B0B36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4196B66-1005-4C42-897A-5CF328E56918}">
      <dgm:prSet/>
      <dgm:spPr/>
      <dgm:t>
        <a:bodyPr/>
        <a:lstStyle/>
        <a:p>
          <a:pPr>
            <a:lnSpc>
              <a:spcPct val="100000"/>
            </a:lnSpc>
          </a:pPr>
          <a:r>
            <a:rPr lang="fr-FR" dirty="0"/>
            <a:t>N’hésitez pas à vous rendre dans notre module Présentation de PARO aux résidents. </a:t>
          </a:r>
          <a:endParaRPr lang="en-US" dirty="0"/>
        </a:p>
      </dgm:t>
    </dgm:pt>
    <dgm:pt modelId="{4D77E15B-3E88-4B5E-A5FE-18D789BC57A0}" type="parTrans" cxnId="{D1AB478E-7A71-4F23-8317-87A1BE356128}">
      <dgm:prSet/>
      <dgm:spPr/>
      <dgm:t>
        <a:bodyPr/>
        <a:lstStyle/>
        <a:p>
          <a:endParaRPr lang="en-US"/>
        </a:p>
      </dgm:t>
    </dgm:pt>
    <dgm:pt modelId="{E01B5121-BAE3-400A-A71F-A69DF94A54A7}" type="sibTrans" cxnId="{D1AB478E-7A71-4F23-8317-87A1BE356128}">
      <dgm:prSet/>
      <dgm:spPr/>
      <dgm:t>
        <a:bodyPr/>
        <a:lstStyle/>
        <a:p>
          <a:endParaRPr lang="en-US"/>
        </a:p>
      </dgm:t>
    </dgm:pt>
    <dgm:pt modelId="{AB2BA168-1E9B-4FB2-8072-215CE90A8EE1}">
      <dgm:prSet/>
      <dgm:spPr/>
      <dgm:t>
        <a:bodyPr/>
        <a:lstStyle/>
        <a:p>
          <a:pPr>
            <a:lnSpc>
              <a:spcPct val="100000"/>
            </a:lnSpc>
          </a:pPr>
          <a:r>
            <a:rPr lang="fr-FR" dirty="0"/>
            <a:t>En </a:t>
          </a:r>
          <a:r>
            <a:rPr lang="fr-FR" dirty="0">
              <a:hlinkClick xmlns:r="http://schemas.openxmlformats.org/officeDocument/2006/relationships" r:id="rId1"/>
            </a:rPr>
            <a:t>cliquant ici. </a:t>
          </a:r>
          <a:endParaRPr lang="en-US" dirty="0"/>
        </a:p>
      </dgm:t>
    </dgm:pt>
    <dgm:pt modelId="{0EB848DD-9477-442C-BC35-50BF623F7FD5}" type="parTrans" cxnId="{FCED72DA-C513-45C1-9F13-A88BC9DF6057}">
      <dgm:prSet/>
      <dgm:spPr/>
      <dgm:t>
        <a:bodyPr/>
        <a:lstStyle/>
        <a:p>
          <a:endParaRPr lang="en-US"/>
        </a:p>
      </dgm:t>
    </dgm:pt>
    <dgm:pt modelId="{07CA9F38-7441-44DD-A52A-A4BC9F529015}" type="sibTrans" cxnId="{FCED72DA-C513-45C1-9F13-A88BC9DF6057}">
      <dgm:prSet/>
      <dgm:spPr/>
      <dgm:t>
        <a:bodyPr/>
        <a:lstStyle/>
        <a:p>
          <a:endParaRPr lang="en-US"/>
        </a:p>
      </dgm:t>
    </dgm:pt>
    <dgm:pt modelId="{900E8F22-37DC-4A12-B06C-FB62B541D0C8}" type="pres">
      <dgm:prSet presAssocID="{0D547B0A-5D84-49AF-9337-CB12B2B0B361}" presName="root" presStyleCnt="0">
        <dgm:presLayoutVars>
          <dgm:dir/>
          <dgm:resizeHandles val="exact"/>
        </dgm:presLayoutVars>
      </dgm:prSet>
      <dgm:spPr/>
    </dgm:pt>
    <dgm:pt modelId="{120453BC-9C2B-43D7-B4B9-92C331064DFF}" type="pres">
      <dgm:prSet presAssocID="{44196B66-1005-4C42-897A-5CF328E56918}" presName="compNode" presStyleCnt="0"/>
      <dgm:spPr/>
    </dgm:pt>
    <dgm:pt modelId="{362E36E1-C24E-4BB5-AA30-A600FF50AAD6}" type="pres">
      <dgm:prSet presAssocID="{44196B66-1005-4C42-897A-5CF328E56918}"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yramid with Levels"/>
        </a:ext>
      </dgm:extLst>
    </dgm:pt>
    <dgm:pt modelId="{E29954DB-38E8-44A6-A155-41F667E8A34D}" type="pres">
      <dgm:prSet presAssocID="{44196B66-1005-4C42-897A-5CF328E56918}" presName="spaceRect" presStyleCnt="0"/>
      <dgm:spPr/>
    </dgm:pt>
    <dgm:pt modelId="{14AA890E-F3BF-4433-BD97-0B134AC4CB7A}" type="pres">
      <dgm:prSet presAssocID="{44196B66-1005-4C42-897A-5CF328E56918}" presName="textRect" presStyleLbl="revTx" presStyleIdx="0" presStyleCnt="2" custScaleX="119153" custScaleY="144123">
        <dgm:presLayoutVars>
          <dgm:chMax val="1"/>
          <dgm:chPref val="1"/>
        </dgm:presLayoutVars>
      </dgm:prSet>
      <dgm:spPr/>
    </dgm:pt>
    <dgm:pt modelId="{6146FD6A-DACB-4783-9590-8550D23A7E24}" type="pres">
      <dgm:prSet presAssocID="{E01B5121-BAE3-400A-A71F-A69DF94A54A7}" presName="sibTrans" presStyleCnt="0"/>
      <dgm:spPr/>
    </dgm:pt>
    <dgm:pt modelId="{4CEE1047-0EFE-432F-950F-8BBB7E98B4A3}" type="pres">
      <dgm:prSet presAssocID="{AB2BA168-1E9B-4FB2-8072-215CE90A8EE1}" presName="compNode" presStyleCnt="0"/>
      <dgm:spPr/>
    </dgm:pt>
    <dgm:pt modelId="{E4BC5D47-89D1-48BE-9AE8-406C2CA51FA1}" type="pres">
      <dgm:prSet presAssocID="{AB2BA168-1E9B-4FB2-8072-215CE90A8EE1}"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urseur"/>
        </a:ext>
      </dgm:extLst>
    </dgm:pt>
    <dgm:pt modelId="{53657B31-BB9D-487B-85C8-AF05E11E3C04}" type="pres">
      <dgm:prSet presAssocID="{AB2BA168-1E9B-4FB2-8072-215CE90A8EE1}" presName="spaceRect" presStyleCnt="0"/>
      <dgm:spPr/>
    </dgm:pt>
    <dgm:pt modelId="{09974882-524B-4F99-947D-F3EE22F29FD2}" type="pres">
      <dgm:prSet presAssocID="{AB2BA168-1E9B-4FB2-8072-215CE90A8EE1}" presName="textRect" presStyleLbl="revTx" presStyleIdx="1" presStyleCnt="2">
        <dgm:presLayoutVars>
          <dgm:chMax val="1"/>
          <dgm:chPref val="1"/>
        </dgm:presLayoutVars>
      </dgm:prSet>
      <dgm:spPr/>
    </dgm:pt>
  </dgm:ptLst>
  <dgm:cxnLst>
    <dgm:cxn modelId="{370BDE25-0E2A-4263-890E-D06DF94BD32D}" type="presOf" srcId="{44196B66-1005-4C42-897A-5CF328E56918}" destId="{14AA890E-F3BF-4433-BD97-0B134AC4CB7A}" srcOrd="0" destOrd="0" presId="urn:microsoft.com/office/officeart/2018/2/layout/IconLabelList"/>
    <dgm:cxn modelId="{4080A66C-C793-42FC-8270-8F0A5E00D524}" type="presOf" srcId="{0D547B0A-5D84-49AF-9337-CB12B2B0B361}" destId="{900E8F22-37DC-4A12-B06C-FB62B541D0C8}" srcOrd="0" destOrd="0" presId="urn:microsoft.com/office/officeart/2018/2/layout/IconLabelList"/>
    <dgm:cxn modelId="{D1AB478E-7A71-4F23-8317-87A1BE356128}" srcId="{0D547B0A-5D84-49AF-9337-CB12B2B0B361}" destId="{44196B66-1005-4C42-897A-5CF328E56918}" srcOrd="0" destOrd="0" parTransId="{4D77E15B-3E88-4B5E-A5FE-18D789BC57A0}" sibTransId="{E01B5121-BAE3-400A-A71F-A69DF94A54A7}"/>
    <dgm:cxn modelId="{C8A131B5-B1E5-43F0-A1CF-D1467D297C35}" type="presOf" srcId="{AB2BA168-1E9B-4FB2-8072-215CE90A8EE1}" destId="{09974882-524B-4F99-947D-F3EE22F29FD2}" srcOrd="0" destOrd="0" presId="urn:microsoft.com/office/officeart/2018/2/layout/IconLabelList"/>
    <dgm:cxn modelId="{FCED72DA-C513-45C1-9F13-A88BC9DF6057}" srcId="{0D547B0A-5D84-49AF-9337-CB12B2B0B361}" destId="{AB2BA168-1E9B-4FB2-8072-215CE90A8EE1}" srcOrd="1" destOrd="0" parTransId="{0EB848DD-9477-442C-BC35-50BF623F7FD5}" sibTransId="{07CA9F38-7441-44DD-A52A-A4BC9F529015}"/>
    <dgm:cxn modelId="{BBEC5444-68CD-4384-8998-5C7434598EF5}" type="presParOf" srcId="{900E8F22-37DC-4A12-B06C-FB62B541D0C8}" destId="{120453BC-9C2B-43D7-B4B9-92C331064DFF}" srcOrd="0" destOrd="0" presId="urn:microsoft.com/office/officeart/2018/2/layout/IconLabelList"/>
    <dgm:cxn modelId="{F8AD7AF1-977F-4488-90F4-66DD2776E702}" type="presParOf" srcId="{120453BC-9C2B-43D7-B4B9-92C331064DFF}" destId="{362E36E1-C24E-4BB5-AA30-A600FF50AAD6}" srcOrd="0" destOrd="0" presId="urn:microsoft.com/office/officeart/2018/2/layout/IconLabelList"/>
    <dgm:cxn modelId="{BAEAFC61-85AE-4CCF-997B-C034EB03162B}" type="presParOf" srcId="{120453BC-9C2B-43D7-B4B9-92C331064DFF}" destId="{E29954DB-38E8-44A6-A155-41F667E8A34D}" srcOrd="1" destOrd="0" presId="urn:microsoft.com/office/officeart/2018/2/layout/IconLabelList"/>
    <dgm:cxn modelId="{238E65D4-DBE5-4F68-8578-7BD4CFE6CC64}" type="presParOf" srcId="{120453BC-9C2B-43D7-B4B9-92C331064DFF}" destId="{14AA890E-F3BF-4433-BD97-0B134AC4CB7A}" srcOrd="2" destOrd="0" presId="urn:microsoft.com/office/officeart/2018/2/layout/IconLabelList"/>
    <dgm:cxn modelId="{6C710C80-DF88-4BC2-B800-B60FAC49853C}" type="presParOf" srcId="{900E8F22-37DC-4A12-B06C-FB62B541D0C8}" destId="{6146FD6A-DACB-4783-9590-8550D23A7E24}" srcOrd="1" destOrd="0" presId="urn:microsoft.com/office/officeart/2018/2/layout/IconLabelList"/>
    <dgm:cxn modelId="{CF0400E1-B2FB-4DF2-A3E8-A1184E9CF1BB}" type="presParOf" srcId="{900E8F22-37DC-4A12-B06C-FB62B541D0C8}" destId="{4CEE1047-0EFE-432F-950F-8BBB7E98B4A3}" srcOrd="2" destOrd="0" presId="urn:microsoft.com/office/officeart/2018/2/layout/IconLabelList"/>
    <dgm:cxn modelId="{814B495E-1FA1-43B5-AE3C-FC2684BEF973}" type="presParOf" srcId="{4CEE1047-0EFE-432F-950F-8BBB7E98B4A3}" destId="{E4BC5D47-89D1-48BE-9AE8-406C2CA51FA1}" srcOrd="0" destOrd="0" presId="urn:microsoft.com/office/officeart/2018/2/layout/IconLabelList"/>
    <dgm:cxn modelId="{FA04C863-1484-4704-9920-8D9E62F47BE4}" type="presParOf" srcId="{4CEE1047-0EFE-432F-950F-8BBB7E98B4A3}" destId="{53657B31-BB9D-487B-85C8-AF05E11E3C04}" srcOrd="1" destOrd="0" presId="urn:microsoft.com/office/officeart/2018/2/layout/IconLabelList"/>
    <dgm:cxn modelId="{5F5D268D-5D8F-415F-B6E6-A265386756B2}" type="presParOf" srcId="{4CEE1047-0EFE-432F-950F-8BBB7E98B4A3}" destId="{09974882-524B-4F99-947D-F3EE22F29FD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4666B-486A-486C-A3B4-3E3E3394C511}">
      <dsp:nvSpPr>
        <dsp:cNvPr id="0" name=""/>
        <dsp:cNvSpPr/>
      </dsp:nvSpPr>
      <dsp:spPr>
        <a:xfrm>
          <a:off x="2280144" y="1186054"/>
          <a:ext cx="492856" cy="91440"/>
        </a:xfrm>
        <a:custGeom>
          <a:avLst/>
          <a:gdLst/>
          <a:ahLst/>
          <a:cxnLst/>
          <a:rect l="0" t="0" r="0" b="0"/>
          <a:pathLst>
            <a:path>
              <a:moveTo>
                <a:pt x="0" y="45720"/>
              </a:moveTo>
              <a:lnTo>
                <a:pt x="4928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1229156"/>
        <a:ext cx="26172" cy="5234"/>
      </dsp:txXfrm>
    </dsp:sp>
    <dsp:sp modelId="{EC37DD9B-D723-48AF-B913-CFED343C42D8}">
      <dsp:nvSpPr>
        <dsp:cNvPr id="0" name=""/>
        <dsp:cNvSpPr/>
      </dsp:nvSpPr>
      <dsp:spPr>
        <a:xfrm>
          <a:off x="6045" y="549004"/>
          <a:ext cx="2275898" cy="13655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666750">
            <a:lnSpc>
              <a:spcPct val="100000"/>
            </a:lnSpc>
            <a:spcBef>
              <a:spcPct val="0"/>
            </a:spcBef>
            <a:spcAft>
              <a:spcPct val="35000"/>
            </a:spcAft>
            <a:buNone/>
          </a:pPr>
          <a:r>
            <a:rPr lang="fr-FR" sz="1500" kern="1200" dirty="0"/>
            <a:t>PARO est équipé d’une fourrure fabriquée à partir de fibres bactéricides.</a:t>
          </a:r>
          <a:endParaRPr lang="en-US" sz="1500" kern="1200" dirty="0"/>
        </a:p>
      </dsp:txBody>
      <dsp:txXfrm>
        <a:off x="6045" y="549004"/>
        <a:ext cx="2275898" cy="1365538"/>
      </dsp:txXfrm>
    </dsp:sp>
    <dsp:sp modelId="{C3035B1C-ABF6-454F-8D40-1FFF5B490843}">
      <dsp:nvSpPr>
        <dsp:cNvPr id="0" name=""/>
        <dsp:cNvSpPr/>
      </dsp:nvSpPr>
      <dsp:spPr>
        <a:xfrm>
          <a:off x="5079499" y="1186054"/>
          <a:ext cx="492856" cy="91440"/>
        </a:xfrm>
        <a:custGeom>
          <a:avLst/>
          <a:gdLst/>
          <a:ahLst/>
          <a:cxnLst/>
          <a:rect l="0" t="0" r="0" b="0"/>
          <a:pathLst>
            <a:path>
              <a:moveTo>
                <a:pt x="0" y="45720"/>
              </a:moveTo>
              <a:lnTo>
                <a:pt x="4928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1229156"/>
        <a:ext cx="26172" cy="5234"/>
      </dsp:txXfrm>
    </dsp:sp>
    <dsp:sp modelId="{53884E3E-430C-4BC7-AB47-B6D169C8300B}">
      <dsp:nvSpPr>
        <dsp:cNvPr id="0" name=""/>
        <dsp:cNvSpPr/>
      </dsp:nvSpPr>
      <dsp:spPr>
        <a:xfrm>
          <a:off x="2805400" y="549004"/>
          <a:ext cx="2275898" cy="13655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666750">
            <a:lnSpc>
              <a:spcPct val="100000"/>
            </a:lnSpc>
            <a:spcBef>
              <a:spcPct val="0"/>
            </a:spcBef>
            <a:spcAft>
              <a:spcPct val="35000"/>
            </a:spcAft>
            <a:buNone/>
          </a:pPr>
          <a:r>
            <a:rPr lang="fr-FR" sz="1500" b="1" i="1" kern="1200"/>
            <a:t>Règles à appliquer pour maintenir la propreté de PARO:</a:t>
          </a:r>
          <a:endParaRPr lang="en-US" sz="1500" kern="1200"/>
        </a:p>
      </dsp:txBody>
      <dsp:txXfrm>
        <a:off x="2805400" y="549004"/>
        <a:ext cx="2275898" cy="1365538"/>
      </dsp:txXfrm>
    </dsp:sp>
    <dsp:sp modelId="{69D95A48-039E-434B-878A-683E41DAA812}">
      <dsp:nvSpPr>
        <dsp:cNvPr id="0" name=""/>
        <dsp:cNvSpPr/>
      </dsp:nvSpPr>
      <dsp:spPr>
        <a:xfrm>
          <a:off x="1143995" y="1912743"/>
          <a:ext cx="5598709" cy="492856"/>
        </a:xfrm>
        <a:custGeom>
          <a:avLst/>
          <a:gdLst/>
          <a:ahLst/>
          <a:cxnLst/>
          <a:rect l="0" t="0" r="0" b="0"/>
          <a:pathLst>
            <a:path>
              <a:moveTo>
                <a:pt x="5598709" y="0"/>
              </a:moveTo>
              <a:lnTo>
                <a:pt x="5598709" y="263528"/>
              </a:lnTo>
              <a:lnTo>
                <a:pt x="0" y="263528"/>
              </a:lnTo>
              <a:lnTo>
                <a:pt x="0" y="49285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2156554"/>
        <a:ext cx="281156" cy="5234"/>
      </dsp:txXfrm>
    </dsp:sp>
    <dsp:sp modelId="{59993094-D853-4F66-9C84-F9056C41F272}">
      <dsp:nvSpPr>
        <dsp:cNvPr id="0" name=""/>
        <dsp:cNvSpPr/>
      </dsp:nvSpPr>
      <dsp:spPr>
        <a:xfrm>
          <a:off x="5604755" y="549004"/>
          <a:ext cx="2275898" cy="13655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666750">
            <a:lnSpc>
              <a:spcPct val="100000"/>
            </a:lnSpc>
            <a:spcBef>
              <a:spcPct val="0"/>
            </a:spcBef>
            <a:spcAft>
              <a:spcPct val="35000"/>
            </a:spcAft>
            <a:buNone/>
          </a:pPr>
          <a:r>
            <a:rPr lang="fr-FR" sz="1500" kern="1200"/>
            <a:t>Proscrire liquides et nourriture lors de l’utilisation de PARO </a:t>
          </a:r>
          <a:endParaRPr lang="en-US" sz="1500" kern="1200"/>
        </a:p>
      </dsp:txBody>
      <dsp:txXfrm>
        <a:off x="5604755" y="549004"/>
        <a:ext cx="2275898" cy="1365538"/>
      </dsp:txXfrm>
    </dsp:sp>
    <dsp:sp modelId="{E677804A-8FCF-4C95-A2C7-E1B4EB60F2AE}">
      <dsp:nvSpPr>
        <dsp:cNvPr id="0" name=""/>
        <dsp:cNvSpPr/>
      </dsp:nvSpPr>
      <dsp:spPr>
        <a:xfrm>
          <a:off x="2280144" y="3075049"/>
          <a:ext cx="492856" cy="91440"/>
        </a:xfrm>
        <a:custGeom>
          <a:avLst/>
          <a:gdLst/>
          <a:ahLst/>
          <a:cxnLst/>
          <a:rect l="0" t="0" r="0" b="0"/>
          <a:pathLst>
            <a:path>
              <a:moveTo>
                <a:pt x="0" y="45720"/>
              </a:moveTo>
              <a:lnTo>
                <a:pt x="4928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3118152"/>
        <a:ext cx="26172" cy="5234"/>
      </dsp:txXfrm>
    </dsp:sp>
    <dsp:sp modelId="{5A592586-9EC5-4220-91B1-85EC0EAB2B84}">
      <dsp:nvSpPr>
        <dsp:cNvPr id="0" name=""/>
        <dsp:cNvSpPr/>
      </dsp:nvSpPr>
      <dsp:spPr>
        <a:xfrm>
          <a:off x="6045" y="2438000"/>
          <a:ext cx="2275898" cy="13655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666750">
            <a:lnSpc>
              <a:spcPct val="100000"/>
            </a:lnSpc>
            <a:spcBef>
              <a:spcPct val="0"/>
            </a:spcBef>
            <a:spcAft>
              <a:spcPct val="35000"/>
            </a:spcAft>
            <a:buNone/>
          </a:pPr>
          <a:r>
            <a:rPr lang="fr-FR" sz="1500" kern="1200"/>
            <a:t>Laver les mains avant utilisation</a:t>
          </a:r>
          <a:endParaRPr lang="en-US" sz="1500" kern="1200"/>
        </a:p>
      </dsp:txBody>
      <dsp:txXfrm>
        <a:off x="6045" y="2438000"/>
        <a:ext cx="2275898" cy="1365538"/>
      </dsp:txXfrm>
    </dsp:sp>
    <dsp:sp modelId="{034C03B9-A3F0-4B20-BB21-135907F9FC4D}">
      <dsp:nvSpPr>
        <dsp:cNvPr id="0" name=""/>
        <dsp:cNvSpPr/>
      </dsp:nvSpPr>
      <dsp:spPr>
        <a:xfrm>
          <a:off x="2805400" y="2438000"/>
          <a:ext cx="2275898" cy="13655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666750">
            <a:lnSpc>
              <a:spcPct val="100000"/>
            </a:lnSpc>
            <a:spcBef>
              <a:spcPct val="0"/>
            </a:spcBef>
            <a:spcAft>
              <a:spcPct val="35000"/>
            </a:spcAft>
            <a:buNone/>
          </a:pPr>
          <a:r>
            <a:rPr lang="fr-FR" sz="1500" kern="1200"/>
            <a:t>Faire attention à la propreté des endroits où PARO va être posé (table, vêtements du résident...)</a:t>
          </a:r>
          <a:endParaRPr lang="en-US" sz="1500" kern="1200"/>
        </a:p>
      </dsp:txBody>
      <dsp:txXfrm>
        <a:off x="2805400" y="2438000"/>
        <a:ext cx="2275898" cy="1365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6F8BA-5182-427C-98AF-6D8B99975FCD}">
      <dsp:nvSpPr>
        <dsp:cNvPr id="0" name=""/>
        <dsp:cNvSpPr/>
      </dsp:nvSpPr>
      <dsp:spPr>
        <a:xfrm>
          <a:off x="0" y="0"/>
          <a:ext cx="8685000" cy="10501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C6274-2BA9-4A82-B1A0-8D8A7BBCAD3C}">
      <dsp:nvSpPr>
        <dsp:cNvPr id="0" name=""/>
        <dsp:cNvSpPr/>
      </dsp:nvSpPr>
      <dsp:spPr>
        <a:xfrm>
          <a:off x="317664" y="240791"/>
          <a:ext cx="577572" cy="5775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4FAB9-3C62-47F4-925B-35EB7B6A3CD8}">
      <dsp:nvSpPr>
        <dsp:cNvPr id="0" name=""/>
        <dsp:cNvSpPr/>
      </dsp:nvSpPr>
      <dsp:spPr>
        <a:xfrm>
          <a:off x="1212902" y="4512"/>
          <a:ext cx="3908250" cy="105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39" tIns="111139" rIns="111139" bIns="111139" numCol="1" spcCol="1270" anchor="ctr" anchorCtr="0">
          <a:noAutofit/>
        </a:bodyPr>
        <a:lstStyle/>
        <a:p>
          <a:pPr marL="0" lvl="0" indent="0" algn="l" defTabSz="755650">
            <a:lnSpc>
              <a:spcPct val="100000"/>
            </a:lnSpc>
            <a:spcBef>
              <a:spcPct val="0"/>
            </a:spcBef>
            <a:spcAft>
              <a:spcPct val="35000"/>
            </a:spcAft>
            <a:buNone/>
          </a:pPr>
          <a:r>
            <a:rPr lang="fr-FR" sz="1700" kern="1200"/>
            <a:t>Nouveau processus de prise en charge des patients et résidents.</a:t>
          </a:r>
          <a:endParaRPr lang="en-US" sz="1700" kern="1200"/>
        </a:p>
      </dsp:txBody>
      <dsp:txXfrm>
        <a:off x="1212902" y="4512"/>
        <a:ext cx="3908250" cy="1050132"/>
      </dsp:txXfrm>
    </dsp:sp>
    <dsp:sp modelId="{87E339D7-7A99-4377-822F-CD5D3F6CC34E}">
      <dsp:nvSpPr>
        <dsp:cNvPr id="0" name=""/>
        <dsp:cNvSpPr/>
      </dsp:nvSpPr>
      <dsp:spPr>
        <a:xfrm>
          <a:off x="5121152" y="4512"/>
          <a:ext cx="3562661" cy="105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39" tIns="111139" rIns="111139" bIns="111139" numCol="1" spcCol="1270" anchor="ctr" anchorCtr="0">
          <a:noAutofit/>
        </a:bodyPr>
        <a:lstStyle/>
        <a:p>
          <a:pPr marL="0" lvl="0" indent="0" algn="l" defTabSz="622300">
            <a:lnSpc>
              <a:spcPct val="100000"/>
            </a:lnSpc>
            <a:spcBef>
              <a:spcPct val="0"/>
            </a:spcBef>
            <a:spcAft>
              <a:spcPct val="35000"/>
            </a:spcAft>
            <a:buFont typeface="Arial" panose="020B0604020202020204" pitchFamily="34" charset="0"/>
            <a:buNone/>
          </a:pPr>
          <a:r>
            <a:rPr lang="fr-FR" sz="1400" kern="1200" dirty="0"/>
            <a:t>Prise en charge globale</a:t>
          </a:r>
          <a:endParaRPr lang="en-US" sz="1400" kern="1200" dirty="0"/>
        </a:p>
        <a:p>
          <a:pPr marL="0" lvl="0" indent="0" algn="l" defTabSz="622300">
            <a:lnSpc>
              <a:spcPct val="100000"/>
            </a:lnSpc>
            <a:spcBef>
              <a:spcPct val="0"/>
            </a:spcBef>
            <a:spcAft>
              <a:spcPct val="35000"/>
            </a:spcAft>
            <a:buNone/>
          </a:pPr>
          <a:r>
            <a:rPr lang="fr-FR" sz="1400" kern="1200" dirty="0"/>
            <a:t>Démarche bien-être</a:t>
          </a:r>
          <a:endParaRPr lang="en-US" sz="1400" kern="1200" dirty="0"/>
        </a:p>
        <a:p>
          <a:pPr marL="0" lvl="0" indent="0" algn="l" defTabSz="622300">
            <a:lnSpc>
              <a:spcPct val="100000"/>
            </a:lnSpc>
            <a:spcBef>
              <a:spcPct val="0"/>
            </a:spcBef>
            <a:spcAft>
              <a:spcPct val="35000"/>
            </a:spcAft>
            <a:buNone/>
          </a:pPr>
          <a:r>
            <a:rPr lang="fr-FR" sz="1400" kern="1200" dirty="0"/>
            <a:t>Modification de l’image du résident/patient pour le soignant.</a:t>
          </a:r>
          <a:endParaRPr lang="en-US" sz="1400" kern="1200" dirty="0"/>
        </a:p>
      </dsp:txBody>
      <dsp:txXfrm>
        <a:off x="5121152" y="4512"/>
        <a:ext cx="3562661" cy="1050132"/>
      </dsp:txXfrm>
    </dsp:sp>
    <dsp:sp modelId="{709AAD1B-6799-47B6-9563-44B196AEA810}">
      <dsp:nvSpPr>
        <dsp:cNvPr id="0" name=""/>
        <dsp:cNvSpPr/>
      </dsp:nvSpPr>
      <dsp:spPr>
        <a:xfrm>
          <a:off x="0" y="1317177"/>
          <a:ext cx="8685000" cy="10501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874E8-4823-4FBA-8781-14E9D3CA1A1F}">
      <dsp:nvSpPr>
        <dsp:cNvPr id="0" name=""/>
        <dsp:cNvSpPr/>
      </dsp:nvSpPr>
      <dsp:spPr>
        <a:xfrm>
          <a:off x="317664" y="1553457"/>
          <a:ext cx="577572" cy="5775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B8B98-923D-417D-B35C-66FDC13381A0}">
      <dsp:nvSpPr>
        <dsp:cNvPr id="0" name=""/>
        <dsp:cNvSpPr/>
      </dsp:nvSpPr>
      <dsp:spPr>
        <a:xfrm>
          <a:off x="1212902" y="1317177"/>
          <a:ext cx="7470911" cy="105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39" tIns="111139" rIns="111139" bIns="111139" numCol="1" spcCol="1270" anchor="ctr" anchorCtr="0">
          <a:noAutofit/>
        </a:bodyPr>
        <a:lstStyle/>
        <a:p>
          <a:pPr marL="0" lvl="0" indent="0" algn="l" defTabSz="755650">
            <a:lnSpc>
              <a:spcPct val="100000"/>
            </a:lnSpc>
            <a:spcBef>
              <a:spcPct val="0"/>
            </a:spcBef>
            <a:spcAft>
              <a:spcPct val="35000"/>
            </a:spcAft>
            <a:buNone/>
          </a:pPr>
          <a:r>
            <a:rPr lang="fr-FR" sz="1700" kern="1200"/>
            <a:t>Permet de créer une atmosphère reposante. </a:t>
          </a:r>
          <a:endParaRPr lang="en-US" sz="1700" kern="1200"/>
        </a:p>
      </dsp:txBody>
      <dsp:txXfrm>
        <a:off x="1212902" y="1317177"/>
        <a:ext cx="7470911" cy="1050132"/>
      </dsp:txXfrm>
    </dsp:sp>
    <dsp:sp modelId="{83241D08-74C8-42E0-8701-D36C971E3A96}">
      <dsp:nvSpPr>
        <dsp:cNvPr id="0" name=""/>
        <dsp:cNvSpPr/>
      </dsp:nvSpPr>
      <dsp:spPr>
        <a:xfrm>
          <a:off x="0" y="2629842"/>
          <a:ext cx="8685000" cy="10501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CBAAD-35D1-463F-AB76-581213C3C86E}">
      <dsp:nvSpPr>
        <dsp:cNvPr id="0" name=""/>
        <dsp:cNvSpPr/>
      </dsp:nvSpPr>
      <dsp:spPr>
        <a:xfrm>
          <a:off x="317664" y="2866122"/>
          <a:ext cx="577572" cy="57757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7E29C-308E-4B15-B83F-E9BEB58FF989}">
      <dsp:nvSpPr>
        <dsp:cNvPr id="0" name=""/>
        <dsp:cNvSpPr/>
      </dsp:nvSpPr>
      <dsp:spPr>
        <a:xfrm>
          <a:off x="1212902" y="2629842"/>
          <a:ext cx="7470911" cy="105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39" tIns="111139" rIns="111139" bIns="111139" numCol="1" spcCol="1270" anchor="ctr" anchorCtr="0">
          <a:noAutofit/>
        </a:bodyPr>
        <a:lstStyle/>
        <a:p>
          <a:pPr marL="0" lvl="0" indent="0" algn="l" defTabSz="755650">
            <a:lnSpc>
              <a:spcPct val="100000"/>
            </a:lnSpc>
            <a:spcBef>
              <a:spcPct val="0"/>
            </a:spcBef>
            <a:spcAft>
              <a:spcPct val="35000"/>
            </a:spcAft>
            <a:buNone/>
          </a:pPr>
          <a:r>
            <a:rPr lang="fr-FR" sz="1700" kern="1200"/>
            <a:t>Respect du choix du résident/patient  dans son acceptation ou son refus : Instauration d’une relation de confiance.</a:t>
          </a:r>
          <a:endParaRPr lang="en-US" sz="1700" kern="1200"/>
        </a:p>
      </dsp:txBody>
      <dsp:txXfrm>
        <a:off x="1212902" y="2629842"/>
        <a:ext cx="7470911" cy="1050132"/>
      </dsp:txXfrm>
    </dsp:sp>
    <dsp:sp modelId="{18537996-6103-43EA-9828-3E68C4EC688C}">
      <dsp:nvSpPr>
        <dsp:cNvPr id="0" name=""/>
        <dsp:cNvSpPr/>
      </dsp:nvSpPr>
      <dsp:spPr>
        <a:xfrm>
          <a:off x="0" y="3942507"/>
          <a:ext cx="8685000" cy="10501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FFFD8-7ABC-4E87-9BDA-A43FDF293CE5}">
      <dsp:nvSpPr>
        <dsp:cNvPr id="0" name=""/>
        <dsp:cNvSpPr/>
      </dsp:nvSpPr>
      <dsp:spPr>
        <a:xfrm>
          <a:off x="317664" y="4178787"/>
          <a:ext cx="577572" cy="57757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E9AFA-364E-43BE-9730-05C7834E09DE}">
      <dsp:nvSpPr>
        <dsp:cNvPr id="0" name=""/>
        <dsp:cNvSpPr/>
      </dsp:nvSpPr>
      <dsp:spPr>
        <a:xfrm>
          <a:off x="1212902" y="3942507"/>
          <a:ext cx="7470911" cy="105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39" tIns="111139" rIns="111139" bIns="111139" numCol="1" spcCol="1270" anchor="ctr" anchorCtr="0">
          <a:noAutofit/>
        </a:bodyPr>
        <a:lstStyle/>
        <a:p>
          <a:pPr marL="0" lvl="0" indent="0" algn="l" defTabSz="755650">
            <a:lnSpc>
              <a:spcPct val="100000"/>
            </a:lnSpc>
            <a:spcBef>
              <a:spcPct val="0"/>
            </a:spcBef>
            <a:spcAft>
              <a:spcPct val="35000"/>
            </a:spcAft>
            <a:buNone/>
          </a:pPr>
          <a:r>
            <a:rPr lang="fr-FR" sz="1700" kern="1200"/>
            <a:t>Les réactions sont diverses mais permettent de discuter soit avec le robot directement soit avec l’intervenant du ressenti des résidents. L’intervenant s’en sert alors comme un objet de médiation.</a:t>
          </a:r>
          <a:endParaRPr lang="en-US" sz="1700" kern="1200"/>
        </a:p>
      </dsp:txBody>
      <dsp:txXfrm>
        <a:off x="1212902" y="3942507"/>
        <a:ext cx="7470911" cy="1050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E36E1-C24E-4BB5-AA30-A600FF50AAD6}">
      <dsp:nvSpPr>
        <dsp:cNvPr id="0" name=""/>
        <dsp:cNvSpPr/>
      </dsp:nvSpPr>
      <dsp:spPr>
        <a:xfrm>
          <a:off x="1308628" y="845715"/>
          <a:ext cx="1554187" cy="1554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A890E-F3BF-4433-BD97-0B134AC4CB7A}">
      <dsp:nvSpPr>
        <dsp:cNvPr id="0" name=""/>
        <dsp:cNvSpPr/>
      </dsp:nvSpPr>
      <dsp:spPr>
        <a:xfrm>
          <a:off x="28098" y="2642562"/>
          <a:ext cx="4115246" cy="1037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kern="1200" dirty="0"/>
            <a:t>N’hésitez pas à vous rendre dans notre module Présentation de PARO aux résidents. </a:t>
          </a:r>
          <a:endParaRPr lang="en-US" sz="2000" kern="1200" dirty="0"/>
        </a:p>
      </dsp:txBody>
      <dsp:txXfrm>
        <a:off x="28098" y="2642562"/>
        <a:ext cx="4115246" cy="1037685"/>
      </dsp:txXfrm>
    </dsp:sp>
    <dsp:sp modelId="{E4BC5D47-89D1-48BE-9AE8-406C2CA51FA1}">
      <dsp:nvSpPr>
        <dsp:cNvPr id="0" name=""/>
        <dsp:cNvSpPr/>
      </dsp:nvSpPr>
      <dsp:spPr>
        <a:xfrm>
          <a:off x="5697532" y="925136"/>
          <a:ext cx="1554187" cy="1554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74882-524B-4F99-947D-F3EE22F29FD2}">
      <dsp:nvSpPr>
        <dsp:cNvPr id="0" name=""/>
        <dsp:cNvSpPr/>
      </dsp:nvSpPr>
      <dsp:spPr>
        <a:xfrm>
          <a:off x="4747751" y="2880826"/>
          <a:ext cx="345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kern="1200" dirty="0"/>
            <a:t>En </a:t>
          </a:r>
          <a:r>
            <a:rPr lang="fr-FR" sz="2000" kern="1200" dirty="0">
              <a:hlinkClick xmlns:r="http://schemas.openxmlformats.org/officeDocument/2006/relationships" r:id="rId5"/>
            </a:rPr>
            <a:t>cliquant ici. </a:t>
          </a:r>
          <a:endParaRPr lang="en-US" sz="2000" kern="1200" dirty="0"/>
        </a:p>
      </dsp:txBody>
      <dsp:txXfrm>
        <a:off x="4747751" y="2880826"/>
        <a:ext cx="345375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DB3ECE-6258-4415-A674-68F9500C9047}" type="datetimeFigureOut">
              <a:rPr lang="fr-FR" smtClean="0"/>
              <a:pPr/>
              <a:t>19/11/2020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EA24BD-6473-4124-A3F7-458016A82EAC}" type="slidenum">
              <a:rPr lang="fr-FR" smtClean="0"/>
              <a:pPr/>
              <a:t>‹N°›</a:t>
            </a:fld>
            <a:endParaRPr lang="fr-FR"/>
          </a:p>
        </p:txBody>
      </p:sp>
    </p:spTree>
    <p:extLst>
      <p:ext uri="{BB962C8B-B14F-4D97-AF65-F5344CB8AC3E}">
        <p14:creationId xmlns:p14="http://schemas.microsoft.com/office/powerpoint/2010/main" val="18969544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5T16:19:57.189"/>
    </inkml:context>
    <inkml:brush xml:id="br0">
      <inkml:brushProperty name="width" value="0.35" units="cm"/>
      <inkml:brushProperty name="height" value="0.35" units="cm"/>
      <inkml:brushProperty name="color" value="#D3DFEE"/>
    </inkml:brush>
  </inkml:definitions>
  <inkml:trace contextRef="#ctx0" brushRef="#br0">72 0 9504 0 0,'-7'30'416'0'0,"3"-16"96"0"0,-5-4-416 0 0,6 4-96 0 0,-5-2 0 0 0,5 0 0 0 0,-1-7-96 0 0,0 7-32 0 0,-3-7-16 0 0,-2 6 0 0 0,2-5 56 0 0,3 5 16 0 0,1-5 0 0 0,3-6 0 0 0,0 0-800 0 0,0 0-160 0 0,0 0-32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FCEDB-25D4-4F01-8FC1-BD201EAC9DE8}" type="datetimeFigureOut">
              <a:rPr lang="fr-FR" smtClean="0"/>
              <a:pPr/>
              <a:t>19/11/2020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03328-30C5-45CA-A1E4-5E70E45551E8}" type="slidenum">
              <a:rPr lang="fr-FR" smtClean="0"/>
              <a:pPr/>
              <a:t>‹N°›</a:t>
            </a:fld>
            <a:endParaRPr lang="fr-FR"/>
          </a:p>
        </p:txBody>
      </p:sp>
    </p:spTree>
    <p:extLst>
      <p:ext uri="{BB962C8B-B14F-4D97-AF65-F5344CB8AC3E}">
        <p14:creationId xmlns:p14="http://schemas.microsoft.com/office/powerpoint/2010/main" val="2274188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6103328-30C5-45CA-A1E4-5E70E45551E8}" type="slidenum">
              <a:rPr lang="fr-FR" smtClean="0"/>
              <a:pPr/>
              <a:t>1</a:t>
            </a:fld>
            <a:endParaRPr lang="fr-FR"/>
          </a:p>
        </p:txBody>
      </p:sp>
    </p:spTree>
    <p:extLst>
      <p:ext uri="{BB962C8B-B14F-4D97-AF65-F5344CB8AC3E}">
        <p14:creationId xmlns:p14="http://schemas.microsoft.com/office/powerpoint/2010/main" val="411796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27</a:t>
            </a:fld>
            <a:endParaRPr lang="en-US" dirty="0"/>
          </a:p>
        </p:txBody>
      </p:sp>
    </p:spTree>
    <p:extLst>
      <p:ext uri="{BB962C8B-B14F-4D97-AF65-F5344CB8AC3E}">
        <p14:creationId xmlns:p14="http://schemas.microsoft.com/office/powerpoint/2010/main" val="3969452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28</a:t>
            </a:fld>
            <a:endParaRPr lang="en-US" dirty="0"/>
          </a:p>
        </p:txBody>
      </p:sp>
    </p:spTree>
    <p:extLst>
      <p:ext uri="{BB962C8B-B14F-4D97-AF65-F5344CB8AC3E}">
        <p14:creationId xmlns:p14="http://schemas.microsoft.com/office/powerpoint/2010/main" val="285636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29</a:t>
            </a:fld>
            <a:endParaRPr lang="en-US" dirty="0"/>
          </a:p>
        </p:txBody>
      </p:sp>
    </p:spTree>
    <p:extLst>
      <p:ext uri="{BB962C8B-B14F-4D97-AF65-F5344CB8AC3E}">
        <p14:creationId xmlns:p14="http://schemas.microsoft.com/office/powerpoint/2010/main" val="91869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30</a:t>
            </a:fld>
            <a:endParaRPr lang="en-US" dirty="0"/>
          </a:p>
        </p:txBody>
      </p:sp>
    </p:spTree>
    <p:extLst>
      <p:ext uri="{BB962C8B-B14F-4D97-AF65-F5344CB8AC3E}">
        <p14:creationId xmlns:p14="http://schemas.microsoft.com/office/powerpoint/2010/main" val="149331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32</a:t>
            </a:fld>
            <a:endParaRPr lang="en-US" dirty="0"/>
          </a:p>
        </p:txBody>
      </p:sp>
    </p:spTree>
    <p:extLst>
      <p:ext uri="{BB962C8B-B14F-4D97-AF65-F5344CB8AC3E}">
        <p14:creationId xmlns:p14="http://schemas.microsoft.com/office/powerpoint/2010/main" val="73586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33</a:t>
            </a:fld>
            <a:endParaRPr lang="en-US" dirty="0"/>
          </a:p>
        </p:txBody>
      </p:sp>
    </p:spTree>
    <p:extLst>
      <p:ext uri="{BB962C8B-B14F-4D97-AF65-F5344CB8AC3E}">
        <p14:creationId xmlns:p14="http://schemas.microsoft.com/office/powerpoint/2010/main" val="326001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38</a:t>
            </a:fld>
            <a:endParaRPr lang="en-US" dirty="0"/>
          </a:p>
        </p:txBody>
      </p:sp>
    </p:spTree>
    <p:extLst>
      <p:ext uri="{BB962C8B-B14F-4D97-AF65-F5344CB8AC3E}">
        <p14:creationId xmlns:p14="http://schemas.microsoft.com/office/powerpoint/2010/main" val="1363200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40</a:t>
            </a:fld>
            <a:endParaRPr lang="en-US" dirty="0"/>
          </a:p>
        </p:txBody>
      </p:sp>
    </p:spTree>
    <p:extLst>
      <p:ext uri="{BB962C8B-B14F-4D97-AF65-F5344CB8AC3E}">
        <p14:creationId xmlns:p14="http://schemas.microsoft.com/office/powerpoint/2010/main" val="3600330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41</a:t>
            </a:fld>
            <a:endParaRPr lang="en-US" dirty="0"/>
          </a:p>
        </p:txBody>
      </p:sp>
    </p:spTree>
    <p:extLst>
      <p:ext uri="{BB962C8B-B14F-4D97-AF65-F5344CB8AC3E}">
        <p14:creationId xmlns:p14="http://schemas.microsoft.com/office/powerpoint/2010/main" val="251225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9</a:t>
            </a:fld>
            <a:endParaRPr lang="en-US" dirty="0"/>
          </a:p>
        </p:txBody>
      </p:sp>
    </p:spTree>
    <p:extLst>
      <p:ext uri="{BB962C8B-B14F-4D97-AF65-F5344CB8AC3E}">
        <p14:creationId xmlns:p14="http://schemas.microsoft.com/office/powerpoint/2010/main" val="49925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12</a:t>
            </a:fld>
            <a:endParaRPr lang="en-US" dirty="0"/>
          </a:p>
        </p:txBody>
      </p:sp>
    </p:spTree>
    <p:extLst>
      <p:ext uri="{BB962C8B-B14F-4D97-AF65-F5344CB8AC3E}">
        <p14:creationId xmlns:p14="http://schemas.microsoft.com/office/powerpoint/2010/main" val="119144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18</a:t>
            </a:fld>
            <a:endParaRPr lang="en-US" dirty="0"/>
          </a:p>
        </p:txBody>
      </p:sp>
    </p:spTree>
    <p:extLst>
      <p:ext uri="{BB962C8B-B14F-4D97-AF65-F5344CB8AC3E}">
        <p14:creationId xmlns:p14="http://schemas.microsoft.com/office/powerpoint/2010/main" val="76557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20</a:t>
            </a:fld>
            <a:endParaRPr lang="en-US" dirty="0"/>
          </a:p>
        </p:txBody>
      </p:sp>
    </p:spTree>
    <p:extLst>
      <p:ext uri="{BB962C8B-B14F-4D97-AF65-F5344CB8AC3E}">
        <p14:creationId xmlns:p14="http://schemas.microsoft.com/office/powerpoint/2010/main" val="239485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22</a:t>
            </a:fld>
            <a:endParaRPr lang="en-US" dirty="0"/>
          </a:p>
        </p:txBody>
      </p:sp>
    </p:spTree>
    <p:extLst>
      <p:ext uri="{BB962C8B-B14F-4D97-AF65-F5344CB8AC3E}">
        <p14:creationId xmlns:p14="http://schemas.microsoft.com/office/powerpoint/2010/main" val="411356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23</a:t>
            </a:fld>
            <a:endParaRPr lang="en-US" dirty="0"/>
          </a:p>
        </p:txBody>
      </p:sp>
    </p:spTree>
    <p:extLst>
      <p:ext uri="{BB962C8B-B14F-4D97-AF65-F5344CB8AC3E}">
        <p14:creationId xmlns:p14="http://schemas.microsoft.com/office/powerpoint/2010/main" val="406459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25</a:t>
            </a:fld>
            <a:endParaRPr lang="en-US" dirty="0"/>
          </a:p>
        </p:txBody>
      </p:sp>
    </p:spTree>
    <p:extLst>
      <p:ext uri="{BB962C8B-B14F-4D97-AF65-F5344CB8AC3E}">
        <p14:creationId xmlns:p14="http://schemas.microsoft.com/office/powerpoint/2010/main" val="114422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26</a:t>
            </a:fld>
            <a:endParaRPr lang="en-US" dirty="0"/>
          </a:p>
        </p:txBody>
      </p:sp>
    </p:spTree>
    <p:extLst>
      <p:ext uri="{BB962C8B-B14F-4D97-AF65-F5344CB8AC3E}">
        <p14:creationId xmlns:p14="http://schemas.microsoft.com/office/powerpoint/2010/main" val="335338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19496-CF00-4CDC-BBD5-61AF0B80BABA}" type="datetimeFigureOut">
              <a:rPr lang="fr-FR" smtClean="0"/>
              <a:pPr/>
              <a:t>19/11/2020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67BAD-EFE2-466B-AC24-E6B1CFBE47C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hoque-paro.fr/wp-content/uploads/2019/10/Video-A-Allumer-et-eteindre-PARO.mp4"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hoque-paro.fr/wp-content/uploads/2019/10/Video-C-Regler-le-volume-sonore-de-PARO.mp4"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phoque-paro.fr/wp-content/uploads/2019/10/Video-D-Nettoyer-PARO.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phoque-paro.fr/wp-content/uploads/2019/10/Video-B-Charger-PARO.mp4" TargetMode="External"/><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phoque-paro.fr/wp-content/uploads/2019/10/Video-E-Changer-la-batterie-de-PARO.mp4" TargetMode="Externa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www.jean-duverdier.com/"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s://www.phoque-paro.fr/wp-content/uploads/2019/10/Video-1.-Assa-44Mo.mp4"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phoque-paro.fr/wp-content/uploads/2019/10/Video-2.-Meeting-PARO.mp4"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phoque-paro.fr/wp-content/uploads/2019/10/Video-3.-Dorothy.mp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phoque-paro.fr/wp-content/uploads/2019/10/Video-4.-Betsy.mp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2" Type="http://schemas.openxmlformats.org/officeDocument/2006/relationships/hyperlink" Target="http://www.phoque-paro.fr/e-formation"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Image 28" descr="Une image contenant intérieur, assis, table, lit&#10;&#10;Description générée automatiquement">
            <a:extLst>
              <a:ext uri="{FF2B5EF4-FFF2-40B4-BE49-F238E27FC236}">
                <a16:creationId xmlns:a16="http://schemas.microsoft.com/office/drawing/2014/main" id="{127BACC2-19D0-4B29-B36D-ACE844388A18}"/>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25019"/>
          <a:stretch/>
        </p:blipFill>
        <p:spPr>
          <a:xfrm>
            <a:off x="20" y="10"/>
            <a:ext cx="9141692" cy="6857990"/>
          </a:xfrm>
          <a:prstGeom prst="rect">
            <a:avLst/>
          </a:prstGeom>
        </p:spPr>
      </p:pic>
      <p:sp>
        <p:nvSpPr>
          <p:cNvPr id="6" name="Titre 5"/>
          <p:cNvSpPr>
            <a:spLocks noGrp="1"/>
          </p:cNvSpPr>
          <p:nvPr>
            <p:ph type="title"/>
          </p:nvPr>
        </p:nvSpPr>
        <p:spPr>
          <a:xfrm>
            <a:off x="1143000" y="1122363"/>
            <a:ext cx="6858000" cy="3063240"/>
          </a:xfrm>
        </p:spPr>
        <p:txBody>
          <a:bodyPr vert="horz" lIns="91440" tIns="45720" rIns="91440" bIns="45720" rtlCol="0" anchor="b">
            <a:normAutofit/>
          </a:bodyPr>
          <a:lstStyle/>
          <a:p>
            <a:pPr>
              <a:lnSpc>
                <a:spcPct val="90000"/>
              </a:lnSpc>
            </a:pPr>
            <a:r>
              <a:rPr lang="en-US" sz="5700" b="1">
                <a:solidFill>
                  <a:srgbClr val="FFFFFF"/>
                </a:solidFill>
              </a:rPr>
              <a:t>PARO</a:t>
            </a:r>
            <a:br>
              <a:rPr lang="en-US" sz="5700" b="1">
                <a:solidFill>
                  <a:srgbClr val="FFFFFF"/>
                </a:solidFill>
              </a:rPr>
            </a:br>
            <a:r>
              <a:rPr lang="en-US" sz="5700" b="1">
                <a:solidFill>
                  <a:srgbClr val="FFFFFF"/>
                </a:solidFill>
              </a:rPr>
              <a:t>Phoque Emotionnel Interactif</a:t>
            </a:r>
          </a:p>
        </p:txBody>
      </p:sp>
      <p:sp>
        <p:nvSpPr>
          <p:cNvPr id="4" name="Titre 5"/>
          <p:cNvSpPr txBox="1">
            <a:spLocks/>
          </p:cNvSpPr>
          <p:nvPr/>
        </p:nvSpPr>
        <p:spPr>
          <a:xfrm>
            <a:off x="1145286" y="4599432"/>
            <a:ext cx="6858000" cy="1536192"/>
          </a:xfrm>
          <a:prstGeom prst="rect">
            <a:avLst/>
          </a:prstGeom>
        </p:spPr>
        <p:txBody>
          <a:bodyPr vert="horz" lIns="91440" tIns="45720" rIns="91440" bIns="45720"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1000"/>
              </a:spcBef>
            </a:pPr>
            <a:r>
              <a:rPr lang="en-US" sz="2400" b="1" cap="all" dirty="0" err="1">
                <a:solidFill>
                  <a:srgbClr val="FFFFFF"/>
                </a:solidFill>
                <a:latin typeface="+mn-lt"/>
                <a:ea typeface="+mn-ea"/>
                <a:cs typeface="+mn-cs"/>
              </a:rPr>
              <a:t>Présentation</a:t>
            </a:r>
            <a:r>
              <a:rPr lang="en-US" sz="2400" b="1" cap="all" dirty="0">
                <a:solidFill>
                  <a:srgbClr val="FFFFFF"/>
                </a:solidFill>
                <a:latin typeface="+mn-lt"/>
                <a:ea typeface="+mn-ea"/>
                <a:cs typeface="+mn-cs"/>
              </a:rPr>
              <a:t>-Formation 2020</a:t>
            </a:r>
          </a:p>
        </p:txBody>
      </p:sp>
      <p:sp>
        <p:nvSpPr>
          <p:cNvPr id="36"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368623"/>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 name="Encre 1">
                <a:extLst>
                  <a:ext uri="{FF2B5EF4-FFF2-40B4-BE49-F238E27FC236}">
                    <a16:creationId xmlns:a16="http://schemas.microsoft.com/office/drawing/2014/main" id="{56E95219-3AE9-41EF-A67D-F49BFA7D4D29}"/>
                  </a:ext>
                </a:extLst>
              </p14:cNvPr>
              <p14:cNvContentPartPr/>
              <p14:nvPr/>
            </p14:nvContentPartPr>
            <p14:xfrm>
              <a:off x="9682503" y="2880360"/>
              <a:ext cx="26280" cy="53640"/>
            </p14:xfrm>
          </p:contentPart>
        </mc:Choice>
        <mc:Fallback xmlns="">
          <p:pic>
            <p:nvPicPr>
              <p:cNvPr id="2" name="Encre 1">
                <a:extLst>
                  <a:ext uri="{FF2B5EF4-FFF2-40B4-BE49-F238E27FC236}">
                    <a16:creationId xmlns:a16="http://schemas.microsoft.com/office/drawing/2014/main" id="{56E95219-3AE9-41EF-A67D-F49BFA7D4D29}"/>
                  </a:ext>
                </a:extLst>
              </p:cNvPr>
              <p:cNvPicPr/>
              <p:nvPr/>
            </p:nvPicPr>
            <p:blipFill>
              <a:blip r:embed="rId5"/>
              <a:stretch>
                <a:fillRect/>
              </a:stretch>
            </p:blipFill>
            <p:spPr>
              <a:xfrm>
                <a:off x="9619503" y="2817360"/>
                <a:ext cx="151920" cy="179280"/>
              </a:xfrm>
              <a:prstGeom prst="rect">
                <a:avLst/>
              </a:prstGeom>
            </p:spPr>
          </p:pic>
        </mc:Fallback>
      </mc:AlternateContent>
      <p:pic>
        <p:nvPicPr>
          <p:cNvPr id="31" name="Image 30">
            <a:extLst>
              <a:ext uri="{FF2B5EF4-FFF2-40B4-BE49-F238E27FC236}">
                <a16:creationId xmlns:a16="http://schemas.microsoft.com/office/drawing/2014/main" id="{01CECE03-0ECB-4FC1-94B1-A0DC68B5AC37}"/>
              </a:ext>
            </a:extLst>
          </p:cNvPr>
          <p:cNvPicPr>
            <a:picLocks noChangeAspect="1"/>
          </p:cNvPicPr>
          <p:nvPr/>
        </p:nvPicPr>
        <p:blipFill rotWithShape="1">
          <a:blip r:embed="rId6">
            <a:extLst>
              <a:ext uri="{28A0092B-C50C-407E-A947-70E740481C1C}">
                <a14:useLocalDpi xmlns:a14="http://schemas.microsoft.com/office/drawing/2010/main" val="0"/>
              </a:ext>
            </a:extLst>
          </a:blip>
          <a:srcRect l="25814" r="23499"/>
          <a:stretch/>
        </p:blipFill>
        <p:spPr>
          <a:xfrm>
            <a:off x="117000" y="5520047"/>
            <a:ext cx="1305000" cy="1231154"/>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6">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664" y="304802"/>
            <a:ext cx="8323012"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774CE27-E77A-4D46-96BB-A703B5B785AA}"/>
              </a:ext>
            </a:extLst>
          </p:cNvPr>
          <p:cNvSpPr>
            <a:spLocks noGrp="1"/>
          </p:cNvSpPr>
          <p:nvPr>
            <p:ph type="title"/>
          </p:nvPr>
        </p:nvSpPr>
        <p:spPr>
          <a:xfrm>
            <a:off x="676267" y="405575"/>
            <a:ext cx="4822811" cy="1371600"/>
          </a:xfrm>
        </p:spPr>
        <p:txBody>
          <a:bodyPr vert="horz" lIns="91440" tIns="45720" rIns="91440" bIns="45720" rtlCol="0" anchor="ctr">
            <a:normAutofit/>
          </a:bodyPr>
          <a:lstStyle/>
          <a:p>
            <a:pPr algn="l">
              <a:lnSpc>
                <a:spcPct val="90000"/>
              </a:lnSpc>
            </a:pPr>
            <a:r>
              <a:rPr lang="en-US" sz="3500" b="1" kern="1200">
                <a:solidFill>
                  <a:schemeClr val="tx1"/>
                </a:solidFill>
                <a:latin typeface="+mj-lt"/>
                <a:ea typeface="+mj-ea"/>
                <a:cs typeface="+mj-cs"/>
              </a:rPr>
              <a:t>Comment activer PARO</a:t>
            </a:r>
          </a:p>
        </p:txBody>
      </p:sp>
      <p:sp>
        <p:nvSpPr>
          <p:cNvPr id="51" name="Rectangle 50">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088" y="76442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52">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16842" y="1069550"/>
            <a:ext cx="1021458"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6" name="Image 35">
            <a:extLst>
              <a:ext uri="{FF2B5EF4-FFF2-40B4-BE49-F238E27FC236}">
                <a16:creationId xmlns:a16="http://schemas.microsoft.com/office/drawing/2014/main" id="{42A11767-248C-408A-B6A7-0D4632FED1D2}"/>
              </a:ext>
            </a:extLst>
          </p:cNvPr>
          <p:cNvPicPr>
            <a:picLocks noChangeAspect="1"/>
          </p:cNvPicPr>
          <p:nvPr/>
        </p:nvPicPr>
        <p:blipFill>
          <a:blip r:embed="rId2"/>
          <a:stretch>
            <a:fillRect/>
          </a:stretch>
        </p:blipFill>
        <p:spPr>
          <a:xfrm>
            <a:off x="567000" y="1877948"/>
            <a:ext cx="7887592" cy="4206240"/>
          </a:xfrm>
          <a:prstGeom prst="rect">
            <a:avLst/>
          </a:prstGeom>
        </p:spPr>
      </p:pic>
      <p:sp>
        <p:nvSpPr>
          <p:cNvPr id="3" name="ZoneTexte 2">
            <a:extLst>
              <a:ext uri="{FF2B5EF4-FFF2-40B4-BE49-F238E27FC236}">
                <a16:creationId xmlns:a16="http://schemas.microsoft.com/office/drawing/2014/main" id="{9224DF7D-E76B-4754-96F7-B1072F797D45}"/>
              </a:ext>
            </a:extLst>
          </p:cNvPr>
          <p:cNvSpPr txBox="1"/>
          <p:nvPr/>
        </p:nvSpPr>
        <p:spPr>
          <a:xfrm>
            <a:off x="4573614" y="6183866"/>
            <a:ext cx="4389676" cy="369332"/>
          </a:xfrm>
          <a:prstGeom prst="rect">
            <a:avLst/>
          </a:prstGeom>
          <a:noFill/>
        </p:spPr>
        <p:txBody>
          <a:bodyPr wrap="square" rtlCol="0">
            <a:spAutoFit/>
          </a:bodyPr>
          <a:lstStyle/>
          <a:p>
            <a:r>
              <a:rPr lang="fr-FR" b="1" dirty="0">
                <a:hlinkClick r:id="rId3"/>
              </a:rPr>
              <a:t>Vidéo : Comment activer et éteindre PARO</a:t>
            </a:r>
            <a:endParaRPr lang="fr-FR" b="1" dirty="0"/>
          </a:p>
        </p:txBody>
      </p:sp>
      <p:sp>
        <p:nvSpPr>
          <p:cNvPr id="4" name="Flèche : droite 3">
            <a:extLst>
              <a:ext uri="{FF2B5EF4-FFF2-40B4-BE49-F238E27FC236}">
                <a16:creationId xmlns:a16="http://schemas.microsoft.com/office/drawing/2014/main" id="{8C904CCF-A10B-49BB-AFC6-5BA2E91DA348}"/>
              </a:ext>
            </a:extLst>
          </p:cNvPr>
          <p:cNvSpPr/>
          <p:nvPr/>
        </p:nvSpPr>
        <p:spPr>
          <a:xfrm>
            <a:off x="3987000" y="6284651"/>
            <a:ext cx="492676" cy="180695"/>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8036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12260-C8C6-424A-B52F-8B7F9530ECF8}"/>
              </a:ext>
            </a:extLst>
          </p:cNvPr>
          <p:cNvSpPr>
            <a:spLocks noGrp="1"/>
          </p:cNvSpPr>
          <p:nvPr>
            <p:ph type="title"/>
          </p:nvPr>
        </p:nvSpPr>
        <p:spPr>
          <a:xfrm>
            <a:off x="484393" y="5110423"/>
            <a:ext cx="8179546" cy="671540"/>
          </a:xfrm>
          <a:noFill/>
        </p:spPr>
        <p:txBody>
          <a:bodyPr vert="horz" lIns="91440" tIns="45720" rIns="91440" bIns="45720" rtlCol="0" anchor="ctr">
            <a:normAutofit/>
          </a:bodyPr>
          <a:lstStyle/>
          <a:p>
            <a:pPr>
              <a:lnSpc>
                <a:spcPct val="90000"/>
              </a:lnSpc>
            </a:pPr>
            <a:r>
              <a:rPr lang="en-US" sz="4200" b="1"/>
              <a:t>Comment régler le volume de PARO</a:t>
            </a:r>
          </a:p>
        </p:txBody>
      </p:sp>
      <p:sp>
        <p:nvSpPr>
          <p:cNvPr id="18" name="Rectangle 17">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1" y="640091"/>
            <a:ext cx="613715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6C24EE8-4831-425A-8EE5-DD3751CE382E}"/>
              </a:ext>
            </a:extLst>
          </p:cNvPr>
          <p:cNvSpPr/>
          <p:nvPr/>
        </p:nvSpPr>
        <p:spPr>
          <a:xfrm>
            <a:off x="837000" y="144000"/>
            <a:ext cx="7515000" cy="454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1D919835-52B2-4873-9868-C6843B4D0A80}"/>
              </a:ext>
            </a:extLst>
          </p:cNvPr>
          <p:cNvPicPr>
            <a:picLocks noChangeAspect="1"/>
          </p:cNvPicPr>
          <p:nvPr/>
        </p:nvPicPr>
        <p:blipFill rotWithShape="1">
          <a:blip r:embed="rId2"/>
          <a:srcRect r="-3" b="2246"/>
          <a:stretch/>
        </p:blipFill>
        <p:spPr>
          <a:xfrm>
            <a:off x="984759" y="245919"/>
            <a:ext cx="7174479" cy="4330639"/>
          </a:xfrm>
          <a:prstGeom prst="rect">
            <a:avLst/>
          </a:prstGeom>
          <a:effectLst/>
        </p:spPr>
      </p:pic>
      <p:sp>
        <p:nvSpPr>
          <p:cNvPr id="4" name="ZoneTexte 3">
            <a:extLst>
              <a:ext uri="{FF2B5EF4-FFF2-40B4-BE49-F238E27FC236}">
                <a16:creationId xmlns:a16="http://schemas.microsoft.com/office/drawing/2014/main" id="{FB4A96D3-6225-40C1-A8A9-198E51C33023}"/>
              </a:ext>
            </a:extLst>
          </p:cNvPr>
          <p:cNvSpPr txBox="1"/>
          <p:nvPr/>
        </p:nvSpPr>
        <p:spPr>
          <a:xfrm>
            <a:off x="3717000" y="6129000"/>
            <a:ext cx="4815000" cy="369332"/>
          </a:xfrm>
          <a:prstGeom prst="rect">
            <a:avLst/>
          </a:prstGeom>
          <a:noFill/>
        </p:spPr>
        <p:txBody>
          <a:bodyPr wrap="square" rtlCol="0">
            <a:spAutoFit/>
          </a:bodyPr>
          <a:lstStyle/>
          <a:p>
            <a:r>
              <a:rPr lang="fr-FR" dirty="0">
                <a:hlinkClick r:id="rId3"/>
              </a:rPr>
              <a:t>Vidéo : comment régler le volume de PARO</a:t>
            </a:r>
            <a:endParaRPr lang="fr-FR" dirty="0"/>
          </a:p>
        </p:txBody>
      </p:sp>
      <p:sp>
        <p:nvSpPr>
          <p:cNvPr id="5" name="Flèche : droite 4">
            <a:extLst>
              <a:ext uri="{FF2B5EF4-FFF2-40B4-BE49-F238E27FC236}">
                <a16:creationId xmlns:a16="http://schemas.microsoft.com/office/drawing/2014/main" id="{09572EB6-3FE6-4D39-A66B-0FD464624560}"/>
              </a:ext>
            </a:extLst>
          </p:cNvPr>
          <p:cNvSpPr/>
          <p:nvPr/>
        </p:nvSpPr>
        <p:spPr>
          <a:xfrm>
            <a:off x="3087000" y="6264000"/>
            <a:ext cx="630000" cy="135000"/>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929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p:cNvSpPr>
            <a:spLocks noGrp="1"/>
          </p:cNvSpPr>
          <p:nvPr>
            <p:ph type="title"/>
          </p:nvPr>
        </p:nvSpPr>
        <p:spPr>
          <a:xfrm>
            <a:off x="628650" y="557189"/>
            <a:ext cx="7886700" cy="846812"/>
          </a:xfrm>
        </p:spPr>
        <p:txBody>
          <a:bodyPr>
            <a:normAutofit/>
          </a:bodyPr>
          <a:lstStyle/>
          <a:p>
            <a:r>
              <a:rPr lang="en-US" dirty="0" err="1"/>
              <a:t>Règles</a:t>
            </a:r>
            <a:r>
              <a:rPr lang="en-US" dirty="0"/>
              <a:t> </a:t>
            </a:r>
            <a:r>
              <a:rPr lang="en-US" dirty="0" err="1"/>
              <a:t>d’hygiène</a:t>
            </a:r>
            <a:endParaRPr lang="en-US" dirty="0"/>
          </a:p>
        </p:txBody>
      </p:sp>
      <p:graphicFrame>
        <p:nvGraphicFramePr>
          <p:cNvPr id="8" name="Pladsholder til indhold 5">
            <a:extLst>
              <a:ext uri="{FF2B5EF4-FFF2-40B4-BE49-F238E27FC236}">
                <a16:creationId xmlns:a16="http://schemas.microsoft.com/office/drawing/2014/main" id="{00EB6FF7-36B8-46D6-91AD-565DC626626E}"/>
              </a:ext>
            </a:extLst>
          </p:cNvPr>
          <p:cNvGraphicFramePr>
            <a:graphicFrameLocks noGrp="1"/>
          </p:cNvGraphicFramePr>
          <p:nvPr>
            <p:ph idx="1"/>
            <p:extLst>
              <p:ext uri="{D42A27DB-BD31-4B8C-83A1-F6EECF244321}">
                <p14:modId xmlns:p14="http://schemas.microsoft.com/office/powerpoint/2010/main" val="449681348"/>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191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4"/>
          <p:cNvSpPr txBox="1">
            <a:spLocks/>
          </p:cNvSpPr>
          <p:nvPr/>
        </p:nvSpPr>
        <p:spPr>
          <a:xfrm>
            <a:off x="702001" y="344743"/>
            <a:ext cx="5605629" cy="9941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850" b="1" kern="1200" dirty="0" err="1">
                <a:solidFill>
                  <a:schemeClr val="tx1"/>
                </a:solidFill>
                <a:latin typeface="+mj-lt"/>
                <a:ea typeface="+mj-ea"/>
                <a:cs typeface="+mj-cs"/>
              </a:rPr>
              <a:t>Règles</a:t>
            </a:r>
            <a:r>
              <a:rPr lang="en-US" sz="3850" b="1" kern="1200" dirty="0">
                <a:solidFill>
                  <a:schemeClr val="tx1"/>
                </a:solidFill>
                <a:latin typeface="+mj-lt"/>
                <a:ea typeface="+mj-ea"/>
                <a:cs typeface="+mj-cs"/>
              </a:rPr>
              <a:t> </a:t>
            </a:r>
            <a:r>
              <a:rPr lang="en-US" sz="3850" b="1" kern="1200" dirty="0" err="1">
                <a:solidFill>
                  <a:schemeClr val="tx1"/>
                </a:solidFill>
                <a:latin typeface="+mj-lt"/>
                <a:ea typeface="+mj-ea"/>
                <a:cs typeface="+mj-cs"/>
              </a:rPr>
              <a:t>d’hygiène</a:t>
            </a:r>
            <a:endParaRPr lang="en-US" sz="3850" b="1" kern="1200" dirty="0">
              <a:solidFill>
                <a:schemeClr val="tx1"/>
              </a:solidFill>
              <a:latin typeface="+mj-lt"/>
              <a:ea typeface="+mj-ea"/>
              <a:cs typeface="+mj-cs"/>
            </a:endParaRPr>
          </a:p>
        </p:txBody>
      </p:sp>
      <p:sp>
        <p:nvSpPr>
          <p:cNvPr id="2" name="Rectangle 1"/>
          <p:cNvSpPr/>
          <p:nvPr/>
        </p:nvSpPr>
        <p:spPr>
          <a:xfrm>
            <a:off x="702001" y="1338915"/>
            <a:ext cx="5183542" cy="4334518"/>
          </a:xfrm>
          <a:prstGeom prst="rect">
            <a:avLst/>
          </a:prstGeom>
        </p:spPr>
        <p:txBody>
          <a:bodyPr vert="horz" lIns="91440" tIns="45720" rIns="91440" bIns="45720" rtlCol="0" anchor="ctr">
            <a:normAutofit lnSpcReduction="10000"/>
          </a:bodyPr>
          <a:lstStyle/>
          <a:p>
            <a:pPr marL="342900" lvl="0" indent="-228600">
              <a:lnSpc>
                <a:spcPct val="90000"/>
              </a:lnSpc>
              <a:spcAft>
                <a:spcPts val="0"/>
              </a:spcAft>
              <a:buSzPct val="103000"/>
              <a:buFont typeface="Arial" panose="020B0604020202020204" pitchFamily="34" charset="0"/>
              <a:buChar char="•"/>
            </a:pPr>
            <a:r>
              <a:rPr lang="en-US" dirty="0"/>
              <a:t>PARO se </a:t>
            </a:r>
            <a:r>
              <a:rPr lang="en-US" dirty="0" err="1"/>
              <a:t>nettoie</a:t>
            </a:r>
            <a:r>
              <a:rPr lang="en-US" dirty="0"/>
              <a:t> </a:t>
            </a:r>
            <a:r>
              <a:rPr lang="en-US" b="1" dirty="0" err="1"/>
              <a:t>quotidiennement</a:t>
            </a:r>
            <a:r>
              <a:rPr lang="en-US" dirty="0"/>
              <a:t> à </a:t>
            </a:r>
            <a:r>
              <a:rPr lang="en-US" dirty="0" err="1"/>
              <a:t>l’aide</a:t>
            </a:r>
            <a:r>
              <a:rPr lang="en-US" dirty="0"/>
              <a:t> du kit </a:t>
            </a:r>
            <a:r>
              <a:rPr lang="en-US" dirty="0" err="1"/>
              <a:t>fourni</a:t>
            </a:r>
            <a:r>
              <a:rPr lang="en-US" dirty="0"/>
              <a:t>:</a:t>
            </a:r>
          </a:p>
          <a:p>
            <a:pPr marL="800100" lvl="1" indent="-285750">
              <a:lnSpc>
                <a:spcPct val="90000"/>
              </a:lnSpc>
              <a:spcAft>
                <a:spcPts val="0"/>
              </a:spcAft>
              <a:buSzPct val="103000"/>
              <a:buFont typeface="Wingdings" panose="05000000000000000000" pitchFamily="2" charset="2"/>
              <a:buChar char="ü"/>
            </a:pPr>
            <a:r>
              <a:rPr lang="en-US" dirty="0" err="1"/>
              <a:t>Éteindre</a:t>
            </a:r>
            <a:r>
              <a:rPr lang="en-US" dirty="0"/>
              <a:t> PARO</a:t>
            </a:r>
          </a:p>
          <a:p>
            <a:pPr marL="800100" lvl="1" indent="-285750">
              <a:lnSpc>
                <a:spcPct val="90000"/>
              </a:lnSpc>
              <a:spcAft>
                <a:spcPts val="0"/>
              </a:spcAft>
              <a:buSzPct val="103000"/>
              <a:buFont typeface="Wingdings" panose="05000000000000000000" pitchFamily="2" charset="2"/>
              <a:buChar char="ü"/>
            </a:pPr>
            <a:r>
              <a:rPr lang="en-US" dirty="0" err="1"/>
              <a:t>Pulvériser</a:t>
            </a:r>
            <a:r>
              <a:rPr lang="en-US" dirty="0"/>
              <a:t> la </a:t>
            </a:r>
            <a:r>
              <a:rPr lang="en-US" dirty="0" err="1"/>
              <a:t>fourrure</a:t>
            </a:r>
            <a:r>
              <a:rPr lang="en-US" dirty="0"/>
              <a:t> avec </a:t>
            </a:r>
            <a:r>
              <a:rPr lang="en-US" dirty="0" err="1"/>
              <a:t>une</a:t>
            </a:r>
            <a:r>
              <a:rPr lang="en-US" dirty="0"/>
              <a:t> solution </a:t>
            </a:r>
            <a:r>
              <a:rPr lang="en-US" dirty="0" err="1"/>
              <a:t>antiseptique</a:t>
            </a:r>
            <a:r>
              <a:rPr lang="en-US" dirty="0"/>
              <a:t> </a:t>
            </a:r>
            <a:r>
              <a:rPr lang="en-US" dirty="0" err="1"/>
              <a:t>diluée</a:t>
            </a:r>
            <a:r>
              <a:rPr lang="en-US" dirty="0"/>
              <a:t> type Hexamidine solution 1/1000 </a:t>
            </a:r>
            <a:r>
              <a:rPr lang="en-US" b="1" dirty="0"/>
              <a:t>(dilution environ 1/50ème)</a:t>
            </a:r>
            <a:r>
              <a:rPr lang="en-US" dirty="0"/>
              <a:t>, tout </a:t>
            </a:r>
            <a:r>
              <a:rPr lang="en-US" dirty="0" err="1"/>
              <a:t>en</a:t>
            </a:r>
            <a:r>
              <a:rPr lang="en-US" dirty="0"/>
              <a:t> </a:t>
            </a:r>
            <a:r>
              <a:rPr lang="en-US" dirty="0" err="1"/>
              <a:t>évitant</a:t>
            </a:r>
            <a:r>
              <a:rPr lang="en-US" dirty="0"/>
              <a:t> la bouche et son contour pour ne pas </a:t>
            </a:r>
            <a:r>
              <a:rPr lang="en-US" dirty="0" err="1"/>
              <a:t>endommager</a:t>
            </a:r>
            <a:r>
              <a:rPr lang="en-US" dirty="0"/>
              <a:t> le </a:t>
            </a:r>
            <a:r>
              <a:rPr lang="en-US" dirty="0" err="1"/>
              <a:t>mécanisme</a:t>
            </a:r>
            <a:r>
              <a:rPr lang="en-US" dirty="0"/>
              <a:t> de </a:t>
            </a:r>
            <a:r>
              <a:rPr lang="en-US" dirty="0" err="1"/>
              <a:t>chargement</a:t>
            </a:r>
            <a:endParaRPr lang="en-US" dirty="0"/>
          </a:p>
          <a:p>
            <a:pPr marL="800100" lvl="1" indent="-285750">
              <a:lnSpc>
                <a:spcPct val="90000"/>
              </a:lnSpc>
              <a:spcAft>
                <a:spcPts val="0"/>
              </a:spcAft>
              <a:buSzPct val="103000"/>
              <a:buFont typeface="Wingdings" panose="05000000000000000000" pitchFamily="2" charset="2"/>
              <a:buChar char="ü"/>
            </a:pPr>
            <a:r>
              <a:rPr lang="en-US" dirty="0" err="1"/>
              <a:t>Essuyer</a:t>
            </a:r>
            <a:r>
              <a:rPr lang="en-US" dirty="0"/>
              <a:t> avec </a:t>
            </a:r>
            <a:r>
              <a:rPr lang="en-US" dirty="0" err="1"/>
              <a:t>une</a:t>
            </a:r>
            <a:r>
              <a:rPr lang="en-US" dirty="0"/>
              <a:t> serviette</a:t>
            </a:r>
          </a:p>
          <a:p>
            <a:pPr marL="800100" lvl="1" indent="-285750">
              <a:lnSpc>
                <a:spcPct val="90000"/>
              </a:lnSpc>
              <a:spcAft>
                <a:spcPts val="0"/>
              </a:spcAft>
              <a:buSzPct val="103000"/>
              <a:buFont typeface="Wingdings" panose="05000000000000000000" pitchFamily="2" charset="2"/>
              <a:buChar char="ü"/>
            </a:pPr>
            <a:r>
              <a:rPr lang="en-US" dirty="0"/>
              <a:t>Une </a:t>
            </a:r>
            <a:r>
              <a:rPr lang="en-US" dirty="0" err="1"/>
              <a:t>fois</a:t>
            </a:r>
            <a:r>
              <a:rPr lang="en-US" dirty="0"/>
              <a:t> </a:t>
            </a:r>
            <a:r>
              <a:rPr lang="en-US" dirty="0" err="1"/>
              <a:t>sèche</a:t>
            </a:r>
            <a:r>
              <a:rPr lang="en-US" dirty="0"/>
              <a:t>, </a:t>
            </a:r>
            <a:r>
              <a:rPr lang="en-US" dirty="0" err="1"/>
              <a:t>brosser</a:t>
            </a:r>
            <a:r>
              <a:rPr lang="en-US" dirty="0"/>
              <a:t> la </a:t>
            </a:r>
            <a:r>
              <a:rPr lang="en-US" dirty="0" err="1"/>
              <a:t>fourrure</a:t>
            </a:r>
            <a:r>
              <a:rPr lang="en-US" dirty="0"/>
              <a:t> avec </a:t>
            </a:r>
            <a:r>
              <a:rPr lang="en-US" dirty="0" err="1"/>
              <a:t>une</a:t>
            </a:r>
            <a:r>
              <a:rPr lang="en-US" dirty="0"/>
              <a:t> brosse </a:t>
            </a:r>
            <a:r>
              <a:rPr lang="en-US" dirty="0" err="1"/>
              <a:t>douce</a:t>
            </a:r>
            <a:endParaRPr lang="en-US" dirty="0"/>
          </a:p>
          <a:p>
            <a:pPr marL="514350" lvl="1">
              <a:lnSpc>
                <a:spcPct val="90000"/>
              </a:lnSpc>
              <a:spcAft>
                <a:spcPts val="0"/>
              </a:spcAft>
              <a:buSzPct val="103000"/>
            </a:pPr>
            <a:endParaRPr lang="en-US" dirty="0"/>
          </a:p>
          <a:p>
            <a:pPr marL="342900" lvl="0" indent="-228600">
              <a:lnSpc>
                <a:spcPct val="90000"/>
              </a:lnSpc>
              <a:spcAft>
                <a:spcPts val="800"/>
              </a:spcAft>
              <a:buSzPct val="103000"/>
              <a:buFont typeface="Arial" panose="020B0604020202020204" pitchFamily="34" charset="0"/>
              <a:buChar char="•"/>
            </a:pPr>
            <a:r>
              <a:rPr lang="en-US" dirty="0"/>
              <a:t>Si </a:t>
            </a:r>
            <a:r>
              <a:rPr lang="en-US" dirty="0" err="1"/>
              <a:t>une</a:t>
            </a:r>
            <a:r>
              <a:rPr lang="en-US" dirty="0"/>
              <a:t> </a:t>
            </a:r>
            <a:r>
              <a:rPr lang="en-US" dirty="0" err="1"/>
              <a:t>tâche</a:t>
            </a:r>
            <a:r>
              <a:rPr lang="en-US" dirty="0"/>
              <a:t> </a:t>
            </a:r>
            <a:r>
              <a:rPr lang="en-US" dirty="0" err="1"/>
              <a:t>apparaît</a:t>
            </a:r>
            <a:r>
              <a:rPr lang="en-US" dirty="0"/>
              <a:t>, </a:t>
            </a:r>
            <a:r>
              <a:rPr lang="en-US" dirty="0" err="1"/>
              <a:t>l’enlever</a:t>
            </a:r>
            <a:r>
              <a:rPr lang="en-US" dirty="0"/>
              <a:t> tout de suite avec </a:t>
            </a:r>
            <a:r>
              <a:rPr lang="en-US" dirty="0" err="1"/>
              <a:t>une</a:t>
            </a:r>
            <a:r>
              <a:rPr lang="en-US" dirty="0"/>
              <a:t> serviette </a:t>
            </a:r>
            <a:r>
              <a:rPr lang="en-US" dirty="0" err="1"/>
              <a:t>propre</a:t>
            </a:r>
            <a:r>
              <a:rPr lang="en-US" dirty="0"/>
              <a:t> ; </a:t>
            </a:r>
            <a:r>
              <a:rPr lang="en-US" dirty="0" err="1"/>
              <a:t>si</a:t>
            </a:r>
            <a:r>
              <a:rPr lang="en-US" dirty="0"/>
              <a:t> </a:t>
            </a:r>
            <a:r>
              <a:rPr lang="en-US" dirty="0" err="1"/>
              <a:t>nécessaire</a:t>
            </a:r>
            <a:r>
              <a:rPr lang="en-US" dirty="0"/>
              <a:t> </a:t>
            </a:r>
            <a:r>
              <a:rPr lang="en-US" dirty="0" err="1"/>
              <a:t>pulvériser</a:t>
            </a:r>
            <a:r>
              <a:rPr lang="en-US" dirty="0"/>
              <a:t> la solution </a:t>
            </a:r>
            <a:r>
              <a:rPr lang="en-US" dirty="0" err="1"/>
              <a:t>diluée</a:t>
            </a:r>
            <a:r>
              <a:rPr lang="en-US" dirty="0"/>
              <a:t> sur la </a:t>
            </a:r>
            <a:r>
              <a:rPr lang="en-US" dirty="0" err="1"/>
              <a:t>tâche</a:t>
            </a:r>
            <a:r>
              <a:rPr lang="en-US" dirty="0"/>
              <a:t> et </a:t>
            </a:r>
            <a:r>
              <a:rPr lang="en-US" dirty="0" err="1"/>
              <a:t>essuyer</a:t>
            </a:r>
            <a:r>
              <a:rPr lang="en-US" dirty="0"/>
              <a:t> de nouveau avec </a:t>
            </a:r>
            <a:r>
              <a:rPr lang="en-US" dirty="0" err="1"/>
              <a:t>une</a:t>
            </a:r>
            <a:r>
              <a:rPr lang="en-US" dirty="0"/>
              <a:t> serviette et </a:t>
            </a:r>
            <a:r>
              <a:rPr lang="en-US" dirty="0" err="1"/>
              <a:t>brosser</a:t>
            </a:r>
            <a:r>
              <a:rPr lang="en-US" dirty="0"/>
              <a:t> </a:t>
            </a:r>
            <a:r>
              <a:rPr lang="en-US" dirty="0" err="1"/>
              <a:t>doucement</a:t>
            </a:r>
            <a:r>
              <a:rPr lang="en-US" dirty="0"/>
              <a:t> la </a:t>
            </a:r>
            <a:r>
              <a:rPr lang="en-US" dirty="0" err="1"/>
              <a:t>fourrure</a:t>
            </a:r>
            <a:r>
              <a:rPr lang="en-US" dirty="0"/>
              <a:t>.</a:t>
            </a:r>
            <a:endParaRPr lang="en-US" dirty="0">
              <a:effectLst/>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146" name="Picture 2" descr="Hygiene Icons - Download Free Vector Icons | Noun Project">
            <a:extLst>
              <a:ext uri="{FF2B5EF4-FFF2-40B4-BE49-F238E27FC236}">
                <a16:creationId xmlns:a16="http://schemas.microsoft.com/office/drawing/2014/main" id="{BC1AF92A-E91E-4023-8F4B-7E27E3C18F29}"/>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4312" y="2664000"/>
            <a:ext cx="1310246" cy="131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5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ADB6A-0D5B-4586-8726-3DF82E27DA97}"/>
              </a:ext>
            </a:extLst>
          </p:cNvPr>
          <p:cNvSpPr>
            <a:spLocks noGrp="1"/>
          </p:cNvSpPr>
          <p:nvPr>
            <p:ph type="title"/>
          </p:nvPr>
        </p:nvSpPr>
        <p:spPr>
          <a:xfrm>
            <a:off x="457200" y="274638"/>
            <a:ext cx="2989800" cy="1143000"/>
          </a:xfrm>
        </p:spPr>
        <p:txBody>
          <a:bodyPr>
            <a:normAutofit/>
          </a:bodyPr>
          <a:lstStyle/>
          <a:p>
            <a:r>
              <a:rPr lang="fr-FR" sz="4000" b="1" dirty="0">
                <a:solidFill>
                  <a:schemeClr val="tx1">
                    <a:lumMod val="85000"/>
                    <a:lumOff val="15000"/>
                  </a:schemeClr>
                </a:solidFill>
              </a:rPr>
              <a:t>Entretien</a:t>
            </a:r>
          </a:p>
        </p:txBody>
      </p:sp>
      <p:pic>
        <p:nvPicPr>
          <p:cNvPr id="6" name="Image 5">
            <a:extLst>
              <a:ext uri="{FF2B5EF4-FFF2-40B4-BE49-F238E27FC236}">
                <a16:creationId xmlns:a16="http://schemas.microsoft.com/office/drawing/2014/main" id="{E2843CBE-3C23-431A-8B96-6B691C8D8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37" y="1417638"/>
            <a:ext cx="2143125" cy="2143125"/>
          </a:xfrm>
          <a:prstGeom prst="rect">
            <a:avLst/>
          </a:prstGeom>
        </p:spPr>
      </p:pic>
      <p:pic>
        <p:nvPicPr>
          <p:cNvPr id="4" name="Image 3">
            <a:extLst>
              <a:ext uri="{FF2B5EF4-FFF2-40B4-BE49-F238E27FC236}">
                <a16:creationId xmlns:a16="http://schemas.microsoft.com/office/drawing/2014/main" id="{A3E79251-6F62-45FD-8451-C6FED8B7DFA5}"/>
              </a:ext>
            </a:extLst>
          </p:cNvPr>
          <p:cNvPicPr>
            <a:picLocks noChangeAspect="1"/>
          </p:cNvPicPr>
          <p:nvPr/>
        </p:nvPicPr>
        <p:blipFill>
          <a:blip r:embed="rId3"/>
          <a:stretch>
            <a:fillRect/>
          </a:stretch>
        </p:blipFill>
        <p:spPr>
          <a:xfrm>
            <a:off x="4302000" y="5057"/>
            <a:ext cx="4842000" cy="6849362"/>
          </a:xfrm>
          <a:prstGeom prst="rect">
            <a:avLst/>
          </a:prstGeom>
          <a:ln w="9525" cap="sq" cmpd="thickThin">
            <a:solidFill>
              <a:srgbClr val="000000"/>
            </a:solidFill>
            <a:prstDash val="solid"/>
            <a:miter lim="800000"/>
          </a:ln>
          <a:effectLst>
            <a:innerShdw blurRad="76200">
              <a:srgbClr val="000000"/>
            </a:innerShdw>
          </a:effectLst>
        </p:spPr>
      </p:pic>
      <p:sp>
        <p:nvSpPr>
          <p:cNvPr id="3" name="ZoneTexte 2">
            <a:extLst>
              <a:ext uri="{FF2B5EF4-FFF2-40B4-BE49-F238E27FC236}">
                <a16:creationId xmlns:a16="http://schemas.microsoft.com/office/drawing/2014/main" id="{7D5F0114-D3CB-42F0-9426-5E8902BB322B}"/>
              </a:ext>
            </a:extLst>
          </p:cNvPr>
          <p:cNvSpPr txBox="1"/>
          <p:nvPr/>
        </p:nvSpPr>
        <p:spPr>
          <a:xfrm>
            <a:off x="831315" y="4519097"/>
            <a:ext cx="3465000" cy="369332"/>
          </a:xfrm>
          <a:prstGeom prst="rect">
            <a:avLst/>
          </a:prstGeom>
          <a:noFill/>
        </p:spPr>
        <p:txBody>
          <a:bodyPr wrap="square" rtlCol="0">
            <a:spAutoFit/>
          </a:bodyPr>
          <a:lstStyle/>
          <a:p>
            <a:r>
              <a:rPr lang="fr-FR" dirty="0">
                <a:hlinkClick r:id="rId4"/>
              </a:rPr>
              <a:t>Vidéo : Comment nettoyer PARO</a:t>
            </a:r>
            <a:endParaRPr lang="fr-FR" dirty="0"/>
          </a:p>
        </p:txBody>
      </p:sp>
      <p:sp>
        <p:nvSpPr>
          <p:cNvPr id="7" name="Flèche : droite 6">
            <a:extLst>
              <a:ext uri="{FF2B5EF4-FFF2-40B4-BE49-F238E27FC236}">
                <a16:creationId xmlns:a16="http://schemas.microsoft.com/office/drawing/2014/main" id="{610F3E3A-D290-4197-9E03-8A487103A24E}"/>
              </a:ext>
            </a:extLst>
          </p:cNvPr>
          <p:cNvSpPr/>
          <p:nvPr/>
        </p:nvSpPr>
        <p:spPr>
          <a:xfrm>
            <a:off x="142200" y="4636263"/>
            <a:ext cx="630000" cy="135000"/>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80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ADB6A-0D5B-4586-8726-3DF82E27DA97}"/>
              </a:ext>
            </a:extLst>
          </p:cNvPr>
          <p:cNvSpPr>
            <a:spLocks noGrp="1"/>
          </p:cNvSpPr>
          <p:nvPr>
            <p:ph type="title"/>
          </p:nvPr>
        </p:nvSpPr>
        <p:spPr>
          <a:xfrm>
            <a:off x="-918000" y="-145575"/>
            <a:ext cx="7524900" cy="1211259"/>
          </a:xfrm>
        </p:spPr>
        <p:txBody>
          <a:bodyPr>
            <a:normAutofit/>
          </a:bodyPr>
          <a:lstStyle/>
          <a:p>
            <a:r>
              <a:rPr lang="fr-FR" sz="2800" b="1" dirty="0">
                <a:solidFill>
                  <a:schemeClr val="tx1">
                    <a:lumMod val="85000"/>
                    <a:lumOff val="15000"/>
                  </a:schemeClr>
                </a:solidFill>
              </a:rPr>
              <a:t>Informations complémentaires </a:t>
            </a:r>
            <a:br>
              <a:rPr lang="fr-FR" sz="2800" b="1" dirty="0">
                <a:solidFill>
                  <a:schemeClr val="tx1">
                    <a:lumMod val="85000"/>
                    <a:lumOff val="15000"/>
                  </a:schemeClr>
                </a:solidFill>
              </a:rPr>
            </a:br>
            <a:r>
              <a:rPr lang="fr-FR" sz="2800" b="1" dirty="0">
                <a:solidFill>
                  <a:schemeClr val="tx1">
                    <a:lumMod val="85000"/>
                    <a:lumOff val="15000"/>
                  </a:schemeClr>
                </a:solidFill>
              </a:rPr>
              <a:t>Covid-19</a:t>
            </a:r>
          </a:p>
        </p:txBody>
      </p:sp>
      <p:pic>
        <p:nvPicPr>
          <p:cNvPr id="15" name="Image 14" descr="Lingettes universelles Clinell">
            <a:extLst>
              <a:ext uri="{FF2B5EF4-FFF2-40B4-BE49-F238E27FC236}">
                <a16:creationId xmlns:a16="http://schemas.microsoft.com/office/drawing/2014/main" id="{5455DA6E-4399-429A-8C7A-9E1A03792D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41688" y="1581016"/>
            <a:ext cx="1989900" cy="2250000"/>
          </a:xfrm>
          <a:prstGeom prst="rect">
            <a:avLst/>
          </a:prstGeom>
          <a:noFill/>
          <a:ln>
            <a:noFill/>
          </a:ln>
        </p:spPr>
      </p:pic>
      <p:sp>
        <p:nvSpPr>
          <p:cNvPr id="12" name="ZoneTexte 11">
            <a:extLst>
              <a:ext uri="{FF2B5EF4-FFF2-40B4-BE49-F238E27FC236}">
                <a16:creationId xmlns:a16="http://schemas.microsoft.com/office/drawing/2014/main" id="{40832C47-F919-43D0-9382-53EE43FD6043}"/>
              </a:ext>
            </a:extLst>
          </p:cNvPr>
          <p:cNvSpPr txBox="1"/>
          <p:nvPr/>
        </p:nvSpPr>
        <p:spPr>
          <a:xfrm>
            <a:off x="1602000" y="2138777"/>
            <a:ext cx="5211000" cy="1134478"/>
          </a:xfrm>
          <a:prstGeom prst="rect">
            <a:avLst/>
          </a:prstGeom>
          <a:noFill/>
        </p:spPr>
        <p:txBody>
          <a:bodyPr wrap="square" rtlCol="0">
            <a:spAutoFit/>
          </a:bodyPr>
          <a:lstStyle/>
          <a:p>
            <a:pPr algn="just">
              <a:lnSpc>
                <a:spcPct val="107000"/>
              </a:lnSpc>
            </a:pPr>
            <a:r>
              <a:rPr lang="fr-FR" sz="1600" dirty="0">
                <a:solidFill>
                  <a:schemeClr val="tx1">
                    <a:lumMod val="85000"/>
                    <a:lumOff val="15000"/>
                  </a:schemeClr>
                </a:solidFill>
                <a:latin typeface="Calibri" panose="020F0502020204030204" pitchFamily="34" charset="0"/>
                <a:cs typeface="Times New Roman" panose="02020603050405020304" pitchFamily="18" charset="0"/>
              </a:rPr>
              <a:t>A l’aide de lingettes de type « </a:t>
            </a:r>
            <a:r>
              <a:rPr lang="fr-FR" sz="1600" dirty="0" err="1">
                <a:solidFill>
                  <a:schemeClr val="tx1">
                    <a:lumMod val="85000"/>
                    <a:lumOff val="15000"/>
                  </a:schemeClr>
                </a:solidFill>
                <a:latin typeface="Calibri" panose="020F0502020204030204" pitchFamily="34" charset="0"/>
                <a:cs typeface="Times New Roman" panose="02020603050405020304" pitchFamily="18" charset="0"/>
              </a:rPr>
              <a:t>Clinell</a:t>
            </a:r>
            <a:r>
              <a:rPr lang="fr-FR" sz="1600" dirty="0">
                <a:solidFill>
                  <a:schemeClr val="tx1">
                    <a:lumMod val="85000"/>
                    <a:lumOff val="15000"/>
                  </a:schemeClr>
                </a:solidFill>
                <a:latin typeface="Calibri" panose="020F0502020204030204" pitchFamily="34" charset="0"/>
                <a:cs typeface="Times New Roman" panose="02020603050405020304" pitchFamily="18" charset="0"/>
              </a:rPr>
              <a:t> Universal Soft Wipes » dont l’efficacité contre la Covid-19 a été testée. Merci de vous reporte à la brochure pour son utilisation et aux tests cliniques Covid-19 </a:t>
            </a:r>
          </a:p>
        </p:txBody>
      </p:sp>
      <p:pic>
        <p:nvPicPr>
          <p:cNvPr id="7170" name="Picture 2" descr="Lingettes désinfectantes Wip'Anios Excel | Securimed">
            <a:extLst>
              <a:ext uri="{FF2B5EF4-FFF2-40B4-BE49-F238E27FC236}">
                <a16:creationId xmlns:a16="http://schemas.microsoft.com/office/drawing/2014/main" id="{4EA8BE15-E47C-4F6D-A8D5-F2E4114727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3798">
            <a:off x="2336987" y="5226794"/>
            <a:ext cx="2684896" cy="162436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454B032-B270-4AEA-8612-935CBC3329DE}"/>
              </a:ext>
            </a:extLst>
          </p:cNvPr>
          <p:cNvSpPr txBox="1"/>
          <p:nvPr/>
        </p:nvSpPr>
        <p:spPr>
          <a:xfrm>
            <a:off x="5293219" y="5623476"/>
            <a:ext cx="2635187" cy="830997"/>
          </a:xfrm>
          <a:prstGeom prst="rect">
            <a:avLst/>
          </a:prstGeom>
          <a:noFill/>
        </p:spPr>
        <p:txBody>
          <a:bodyPr wrap="square" rtlCol="0">
            <a:spAutoFit/>
          </a:bodyPr>
          <a:lstStyle/>
          <a:p>
            <a:r>
              <a:rPr lang="fr-FR" sz="1600" dirty="0"/>
              <a:t>Laboratoire ANIOS :</a:t>
            </a:r>
          </a:p>
          <a:p>
            <a:pPr marL="285750" indent="-285750">
              <a:buFont typeface="Arial" panose="020B0604020202020204" pitchFamily="34" charset="0"/>
              <a:buChar char="•"/>
            </a:pPr>
            <a:r>
              <a:rPr lang="fr-FR" sz="1600" dirty="0"/>
              <a:t>WIP’ANIOS EXCEL ANIOS</a:t>
            </a:r>
          </a:p>
          <a:p>
            <a:pPr marL="285750" indent="-285750">
              <a:buFont typeface="Arial" panose="020B0604020202020204" pitchFamily="34" charset="0"/>
              <a:buChar char="•"/>
            </a:pPr>
            <a:r>
              <a:rPr lang="fr-FR" sz="1600" dirty="0"/>
              <a:t>QUICK WIPES</a:t>
            </a:r>
          </a:p>
        </p:txBody>
      </p:sp>
      <p:sp>
        <p:nvSpPr>
          <p:cNvPr id="4" name="ZoneTexte 3">
            <a:extLst>
              <a:ext uri="{FF2B5EF4-FFF2-40B4-BE49-F238E27FC236}">
                <a16:creationId xmlns:a16="http://schemas.microsoft.com/office/drawing/2014/main" id="{40FA2E7F-BD58-4BC8-8FA7-0B6D734CF7D1}"/>
              </a:ext>
            </a:extLst>
          </p:cNvPr>
          <p:cNvSpPr txBox="1"/>
          <p:nvPr/>
        </p:nvSpPr>
        <p:spPr>
          <a:xfrm>
            <a:off x="1216359" y="3720511"/>
            <a:ext cx="7715229" cy="1323439"/>
          </a:xfrm>
          <a:prstGeom prst="rect">
            <a:avLst/>
          </a:prstGeom>
          <a:noFill/>
        </p:spPr>
        <p:txBody>
          <a:bodyPr wrap="square" rtlCol="0">
            <a:spAutoFit/>
          </a:bodyPr>
          <a:lstStyle/>
          <a:p>
            <a:pPr algn="just"/>
            <a:r>
              <a:rPr lang="fr-FR" sz="1600" dirty="0"/>
              <a:t>Laboratoire </a:t>
            </a:r>
            <a:r>
              <a:rPr lang="fr-FR" sz="1600" dirty="0" err="1"/>
              <a:t>HUCKERT’s</a:t>
            </a:r>
            <a:r>
              <a:rPr lang="fr-FR" sz="1600" dirty="0"/>
              <a:t> :</a:t>
            </a:r>
          </a:p>
          <a:p>
            <a:pPr algn="just"/>
            <a:r>
              <a:rPr lang="fr-FR" sz="1600" dirty="0"/>
              <a:t>Dispositif de médical </a:t>
            </a:r>
            <a:r>
              <a:rPr lang="fr-FR" sz="1600" dirty="0" err="1"/>
              <a:t>IIa</a:t>
            </a:r>
            <a:endParaRPr lang="fr-FR" sz="1600" dirty="0"/>
          </a:p>
          <a:p>
            <a:pPr algn="just"/>
            <a:r>
              <a:rPr lang="fr-FR" sz="1600" dirty="0"/>
              <a:t>Désinfectant ultra rapide à spectre total, UMONIUM</a:t>
            </a:r>
            <a:r>
              <a:rPr lang="fr-FR" sz="1600" baseline="30000" dirty="0"/>
              <a:t>38</a:t>
            </a:r>
            <a:r>
              <a:rPr lang="fr-FR" sz="1600" dirty="0"/>
              <a:t> </a:t>
            </a:r>
            <a:r>
              <a:rPr lang="fr-FR" sz="1600" dirty="0" err="1"/>
              <a:t>Medical</a:t>
            </a:r>
            <a:r>
              <a:rPr lang="fr-FR" sz="1600" dirty="0"/>
              <a:t> Tissues est une lingette humide, nettoyante et désinfectante qui tue les germes à partir de 5 secondes de contact. Elle peut être utilisée pour nettoyer et désinfecter des matériaux fragiles </a:t>
            </a:r>
          </a:p>
        </p:txBody>
      </p:sp>
      <p:pic>
        <p:nvPicPr>
          <p:cNvPr id="7172" name="Picture 4" descr="Lingettes nettoyantes tous matériaux">
            <a:extLst>
              <a:ext uri="{FF2B5EF4-FFF2-40B4-BE49-F238E27FC236}">
                <a16:creationId xmlns:a16="http://schemas.microsoft.com/office/drawing/2014/main" id="{F905E614-C4DC-4A45-877D-32C2D7E78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4855"/>
            <a:ext cx="1216359" cy="232290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DB1A82C-9C36-41D0-8EE5-C9B97EFCC57A}"/>
              </a:ext>
            </a:extLst>
          </p:cNvPr>
          <p:cNvSpPr txBox="1"/>
          <p:nvPr/>
        </p:nvSpPr>
        <p:spPr>
          <a:xfrm>
            <a:off x="616316" y="1051275"/>
            <a:ext cx="7974900" cy="923330"/>
          </a:xfrm>
          <a:prstGeom prst="rect">
            <a:avLst/>
          </a:prstGeom>
          <a:noFill/>
        </p:spPr>
        <p:txBody>
          <a:bodyPr wrap="square" rtlCol="0">
            <a:spAutoFit/>
          </a:bodyPr>
          <a:lstStyle/>
          <a:p>
            <a:pPr algn="just"/>
            <a:r>
              <a:rPr lang="fr-FR" i="1" dirty="0">
                <a:solidFill>
                  <a:srgbClr val="FF0000"/>
                </a:solidFill>
                <a:latin typeface="Calibri" panose="020F0502020204030204" pitchFamily="34" charset="0"/>
                <a:cs typeface="Times New Roman" panose="02020603050405020304" pitchFamily="18" charset="0"/>
              </a:rPr>
              <a:t>En complément du protocole de nettoyage quotidien de PARO, la crise sanitaire actuelle liée à l’épidémie Covid-19 nous incite à vous conseiller une désinfection complémentaire de PARO après son utilisation</a:t>
            </a:r>
            <a:endParaRPr lang="fr-FR" i="1" dirty="0">
              <a:solidFill>
                <a:srgbClr val="FF0000"/>
              </a:solidFill>
            </a:endParaRPr>
          </a:p>
        </p:txBody>
      </p:sp>
    </p:spTree>
    <p:extLst>
      <p:ext uri="{BB962C8B-B14F-4D97-AF65-F5344CB8AC3E}">
        <p14:creationId xmlns:p14="http://schemas.microsoft.com/office/powerpoint/2010/main" val="2068599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321AFCA-522E-43ED-918A-78733ACA7616}"/>
              </a:ext>
            </a:extLst>
          </p:cNvPr>
          <p:cNvPicPr>
            <a:picLocks noChangeAspect="1"/>
          </p:cNvPicPr>
          <p:nvPr/>
        </p:nvPicPr>
        <p:blipFill>
          <a:blip r:embed="rId2"/>
          <a:stretch>
            <a:fillRect/>
          </a:stretch>
        </p:blipFill>
        <p:spPr>
          <a:xfrm>
            <a:off x="45562" y="369000"/>
            <a:ext cx="9052876" cy="6120000"/>
          </a:xfrm>
          <a:prstGeom prst="rect">
            <a:avLst/>
          </a:prstGeom>
        </p:spPr>
      </p:pic>
    </p:spTree>
    <p:extLst>
      <p:ext uri="{BB962C8B-B14F-4D97-AF65-F5344CB8AC3E}">
        <p14:creationId xmlns:p14="http://schemas.microsoft.com/office/powerpoint/2010/main" val="398656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8" y="0"/>
            <a:ext cx="342382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9ADB6A-0D5B-4586-8726-3DF82E27DA97}"/>
              </a:ext>
            </a:extLst>
          </p:cNvPr>
          <p:cNvSpPr>
            <a:spLocks noGrp="1"/>
          </p:cNvSpPr>
          <p:nvPr>
            <p:ph type="title"/>
          </p:nvPr>
        </p:nvSpPr>
        <p:spPr>
          <a:xfrm>
            <a:off x="744107" y="509664"/>
            <a:ext cx="2846070" cy="3072393"/>
          </a:xfrm>
        </p:spPr>
        <p:txBody>
          <a:bodyPr vert="horz" lIns="91440" tIns="45720" rIns="91440" bIns="45720" rtlCol="0" anchor="b">
            <a:normAutofit/>
          </a:bodyPr>
          <a:lstStyle/>
          <a:p>
            <a:pPr algn="l">
              <a:lnSpc>
                <a:spcPct val="90000"/>
              </a:lnSpc>
            </a:pPr>
            <a:r>
              <a:rPr lang="en-US" sz="4900" b="1" kern="1200" dirty="0">
                <a:solidFill>
                  <a:schemeClr val="tx1"/>
                </a:solidFill>
                <a:latin typeface="+mj-lt"/>
                <a:ea typeface="+mj-ea"/>
                <a:cs typeface="+mj-cs"/>
              </a:rPr>
              <a:t>Recharge</a:t>
            </a:r>
          </a:p>
        </p:txBody>
      </p:sp>
      <p:grpSp>
        <p:nvGrpSpPr>
          <p:cNvPr id="16" name="Group 15">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7"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a:extLst>
              <a:ext uri="{FF2B5EF4-FFF2-40B4-BE49-F238E27FC236}">
                <a16:creationId xmlns:a16="http://schemas.microsoft.com/office/drawing/2014/main" id="{73EDAEA9-258E-49B1-B2C6-4BA0A6B22629}"/>
              </a:ext>
            </a:extLst>
          </p:cNvPr>
          <p:cNvPicPr>
            <a:picLocks noChangeAspect="1"/>
          </p:cNvPicPr>
          <p:nvPr/>
        </p:nvPicPr>
        <p:blipFill>
          <a:blip r:embed="rId2"/>
          <a:stretch>
            <a:fillRect/>
          </a:stretch>
        </p:blipFill>
        <p:spPr>
          <a:xfrm>
            <a:off x="3874621" y="-10120"/>
            <a:ext cx="5117518" cy="7175185"/>
          </a:xfrm>
          <a:prstGeom prst="rect">
            <a:avLst/>
          </a:prstGeom>
        </p:spPr>
      </p:pic>
      <p:sp>
        <p:nvSpPr>
          <p:cNvPr id="4" name="ZoneTexte 3">
            <a:extLst>
              <a:ext uri="{FF2B5EF4-FFF2-40B4-BE49-F238E27FC236}">
                <a16:creationId xmlns:a16="http://schemas.microsoft.com/office/drawing/2014/main" id="{06AEBECF-4CEA-4A16-AB5F-5962B0B23F12}"/>
              </a:ext>
            </a:extLst>
          </p:cNvPr>
          <p:cNvSpPr txBox="1"/>
          <p:nvPr/>
        </p:nvSpPr>
        <p:spPr>
          <a:xfrm>
            <a:off x="725102" y="4861325"/>
            <a:ext cx="3423827" cy="369332"/>
          </a:xfrm>
          <a:prstGeom prst="rect">
            <a:avLst/>
          </a:prstGeom>
          <a:noFill/>
        </p:spPr>
        <p:txBody>
          <a:bodyPr wrap="square" rtlCol="0">
            <a:spAutoFit/>
          </a:bodyPr>
          <a:lstStyle/>
          <a:p>
            <a:r>
              <a:rPr lang="fr-FR" dirty="0">
                <a:hlinkClick r:id="rId3"/>
              </a:rPr>
              <a:t>Vidéo : Comment charger PARO</a:t>
            </a:r>
            <a:endParaRPr lang="fr-FR" dirty="0"/>
          </a:p>
        </p:txBody>
      </p:sp>
      <p:sp>
        <p:nvSpPr>
          <p:cNvPr id="37" name="Flèche : droite 36">
            <a:extLst>
              <a:ext uri="{FF2B5EF4-FFF2-40B4-BE49-F238E27FC236}">
                <a16:creationId xmlns:a16="http://schemas.microsoft.com/office/drawing/2014/main" id="{D1628E50-0E50-4ABE-A78A-73CCE6C5AEE3}"/>
              </a:ext>
            </a:extLst>
          </p:cNvPr>
          <p:cNvSpPr/>
          <p:nvPr/>
        </p:nvSpPr>
        <p:spPr>
          <a:xfrm>
            <a:off x="27000" y="4989663"/>
            <a:ext cx="630000" cy="135000"/>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9915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75" y="978102"/>
            <a:ext cx="7941325" cy="1062644"/>
          </a:xfrm>
        </p:spPr>
        <p:txBody>
          <a:bodyPr vert="horz" lIns="91440" tIns="45720" rIns="91440" bIns="45720" rtlCol="0" anchor="b">
            <a:normAutofit/>
          </a:bodyPr>
          <a:lstStyle/>
          <a:p>
            <a:pPr algn="l">
              <a:lnSpc>
                <a:spcPct val="90000"/>
              </a:lnSpc>
            </a:pPr>
            <a:r>
              <a:rPr lang="en-US" sz="3400" b="1" kern="1200">
                <a:solidFill>
                  <a:schemeClr val="tx1"/>
                </a:solidFill>
                <a:latin typeface="+mj-lt"/>
                <a:ea typeface="+mj-ea"/>
                <a:cs typeface="+mj-cs"/>
              </a:rPr>
              <a:t>Informations concernant la charge et la batterie</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Batterie pleine">
            <a:extLst>
              <a:ext uri="{FF2B5EF4-FFF2-40B4-BE49-F238E27FC236}">
                <a16:creationId xmlns:a16="http://schemas.microsoft.com/office/drawing/2014/main" id="{28C4475F-83C7-4023-A85D-9D1B3BF4E4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835517" y="2811104"/>
            <a:ext cx="2296483" cy="2296483"/>
          </a:xfrm>
          <a:prstGeom prst="rect">
            <a:avLst/>
          </a:prstGeom>
        </p:spPr>
      </p:pic>
      <p:sp>
        <p:nvSpPr>
          <p:cNvPr id="3" name="Subtitle 2"/>
          <p:cNvSpPr>
            <a:spLocks noGrp="1"/>
          </p:cNvSpPr>
          <p:nvPr>
            <p:ph type="subTitle" idx="1"/>
          </p:nvPr>
        </p:nvSpPr>
        <p:spPr>
          <a:xfrm>
            <a:off x="3716515" y="2682433"/>
            <a:ext cx="4711627" cy="3215749"/>
          </a:xfrm>
        </p:spPr>
        <p:txBody>
          <a:bodyPr vert="horz" lIns="91440" tIns="45720" rIns="91440" bIns="45720" rtlCol="0">
            <a:normAutofit/>
          </a:bodyPr>
          <a:lstStyle/>
          <a:p>
            <a:pPr marL="285750" indent="-228600" algn="l">
              <a:lnSpc>
                <a:spcPct val="90000"/>
              </a:lnSpc>
              <a:buFont typeface="Arial" panose="020B0604020202020204" pitchFamily="34" charset="0"/>
              <a:buChar char="•"/>
            </a:pPr>
            <a:r>
              <a:rPr lang="en-US" sz="2100">
                <a:solidFill>
                  <a:schemeClr val="tx1"/>
                </a:solidFill>
              </a:rPr>
              <a:t>Durée d’utilisation de la batterie : de 5 à 8 heures</a:t>
            </a:r>
          </a:p>
          <a:p>
            <a:pPr marL="285750" indent="-228600" algn="l">
              <a:lnSpc>
                <a:spcPct val="90000"/>
              </a:lnSpc>
              <a:buFont typeface="Arial" panose="020B0604020202020204" pitchFamily="34" charset="0"/>
              <a:buChar char="•"/>
            </a:pPr>
            <a:r>
              <a:rPr lang="en-US" sz="2100">
                <a:solidFill>
                  <a:schemeClr val="tx1"/>
                </a:solidFill>
              </a:rPr>
              <a:t>Temps de recharge : 2 à 3 heures</a:t>
            </a:r>
          </a:p>
          <a:p>
            <a:pPr marL="285750" indent="-228600" algn="l">
              <a:lnSpc>
                <a:spcPct val="90000"/>
              </a:lnSpc>
              <a:buFont typeface="Arial" panose="020B0604020202020204" pitchFamily="34" charset="0"/>
              <a:buChar char="•"/>
            </a:pPr>
            <a:r>
              <a:rPr lang="en-US" sz="2100">
                <a:solidFill>
                  <a:schemeClr val="tx1"/>
                </a:solidFill>
              </a:rPr>
              <a:t>Niveau de charge faible : PARO appelle 3 fois</a:t>
            </a:r>
          </a:p>
          <a:p>
            <a:pPr marL="285750" indent="-228600" algn="l">
              <a:lnSpc>
                <a:spcPct val="90000"/>
              </a:lnSpc>
              <a:buFont typeface="Arial" panose="020B0604020202020204" pitchFamily="34" charset="0"/>
              <a:buChar char="•"/>
            </a:pPr>
            <a:r>
              <a:rPr lang="en-US" sz="2100" strike="sngStrike">
                <a:solidFill>
                  <a:schemeClr val="tx1"/>
                </a:solidFill>
              </a:rPr>
              <a:t>Possibilité d’utilisation même si la batterie n’est pas chargée</a:t>
            </a:r>
          </a:p>
          <a:p>
            <a:pPr marL="285750" indent="-228600" algn="l">
              <a:lnSpc>
                <a:spcPct val="90000"/>
              </a:lnSpc>
              <a:buFont typeface="Arial" panose="020B0604020202020204" pitchFamily="34" charset="0"/>
              <a:buChar char="•"/>
            </a:pPr>
            <a:r>
              <a:rPr lang="en-US" sz="2100">
                <a:solidFill>
                  <a:schemeClr val="tx1"/>
                </a:solidFill>
              </a:rPr>
              <a:t>Eteindre PARO lorsqu’il n’est pas utilisé</a:t>
            </a:r>
          </a:p>
          <a:p>
            <a:pPr indent="-228600" algn="l">
              <a:lnSpc>
                <a:spcPct val="90000"/>
              </a:lnSpc>
              <a:buFont typeface="Arial" panose="020B0604020202020204" pitchFamily="34" charset="0"/>
              <a:buChar char="•"/>
            </a:pPr>
            <a:endParaRPr lang="en-US" sz="2100">
              <a:solidFill>
                <a:schemeClr val="tx1"/>
              </a:solidFill>
            </a:endParaRPr>
          </a:p>
        </p:txBody>
      </p:sp>
      <p:sp>
        <p:nvSpPr>
          <p:cNvPr id="4" name="ZoneTexte 3">
            <a:extLst>
              <a:ext uri="{FF2B5EF4-FFF2-40B4-BE49-F238E27FC236}">
                <a16:creationId xmlns:a16="http://schemas.microsoft.com/office/drawing/2014/main" id="{E1B8ABC5-5042-44DF-BC51-9FCDC1482AD5}"/>
              </a:ext>
            </a:extLst>
          </p:cNvPr>
          <p:cNvSpPr txBox="1"/>
          <p:nvPr/>
        </p:nvSpPr>
        <p:spPr>
          <a:xfrm>
            <a:off x="2116634" y="5769000"/>
            <a:ext cx="4931925" cy="369332"/>
          </a:xfrm>
          <a:prstGeom prst="rect">
            <a:avLst/>
          </a:prstGeom>
          <a:noFill/>
        </p:spPr>
        <p:txBody>
          <a:bodyPr wrap="square" rtlCol="0">
            <a:spAutoFit/>
          </a:bodyPr>
          <a:lstStyle/>
          <a:p>
            <a:r>
              <a:rPr lang="fr-FR" dirty="0">
                <a:hlinkClick r:id="rId5"/>
              </a:rPr>
              <a:t>Vidéo : Comment changer la batterie de PARO</a:t>
            </a:r>
            <a:endParaRPr lang="fr-FR" dirty="0"/>
          </a:p>
        </p:txBody>
      </p:sp>
      <p:sp>
        <p:nvSpPr>
          <p:cNvPr id="8" name="Flèche : droite 7">
            <a:extLst>
              <a:ext uri="{FF2B5EF4-FFF2-40B4-BE49-F238E27FC236}">
                <a16:creationId xmlns:a16="http://schemas.microsoft.com/office/drawing/2014/main" id="{AD0D09D3-1D88-4593-816B-0782E3DCB1E1}"/>
              </a:ext>
            </a:extLst>
          </p:cNvPr>
          <p:cNvSpPr/>
          <p:nvPr/>
        </p:nvSpPr>
        <p:spPr>
          <a:xfrm>
            <a:off x="1287000" y="5905868"/>
            <a:ext cx="630000" cy="135000"/>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55217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ADB6A-0D5B-4586-8726-3DF82E27DA97}"/>
              </a:ext>
            </a:extLst>
          </p:cNvPr>
          <p:cNvSpPr>
            <a:spLocks noGrp="1"/>
          </p:cNvSpPr>
          <p:nvPr>
            <p:ph type="title"/>
          </p:nvPr>
        </p:nvSpPr>
        <p:spPr>
          <a:xfrm>
            <a:off x="360759" y="3752849"/>
            <a:ext cx="2468166" cy="2452687"/>
          </a:xfrm>
        </p:spPr>
        <p:txBody>
          <a:bodyPr anchor="ctr">
            <a:normAutofit/>
          </a:bodyPr>
          <a:lstStyle/>
          <a:p>
            <a:r>
              <a:rPr lang="fr-FR" sz="3100">
                <a:latin typeface="Arial Rounded MT Bold" panose="020F0704030504030204" pitchFamily="34" charset="0"/>
              </a:rPr>
              <a:t>Rangement et mise à disposition</a:t>
            </a:r>
          </a:p>
        </p:txBody>
      </p:sp>
      <p:pic>
        <p:nvPicPr>
          <p:cNvPr id="7" name="Picture 6">
            <a:extLst>
              <a:ext uri="{FF2B5EF4-FFF2-40B4-BE49-F238E27FC236}">
                <a16:creationId xmlns:a16="http://schemas.microsoft.com/office/drawing/2014/main" id="{D87FD682-04EF-4158-8F41-E62D351CD803}"/>
              </a:ext>
            </a:extLst>
          </p:cNvPr>
          <p:cNvPicPr>
            <a:picLocks noChangeAspect="1"/>
          </p:cNvPicPr>
          <p:nvPr/>
        </p:nvPicPr>
        <p:blipFill rotWithShape="1">
          <a:blip r:embed="rId2">
            <a:extLst>
              <a:ext uri="{28A0092B-C50C-407E-A947-70E740481C1C}">
                <a14:useLocalDpi xmlns:a14="http://schemas.microsoft.com/office/drawing/2010/main" val="0"/>
              </a:ext>
            </a:extLst>
          </a:blip>
          <a:srcRect t="15897"/>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Espace réservé du contenu 4">
            <a:extLst>
              <a:ext uri="{FF2B5EF4-FFF2-40B4-BE49-F238E27FC236}">
                <a16:creationId xmlns:a16="http://schemas.microsoft.com/office/drawing/2014/main" id="{286769BE-C537-4A48-BE1A-D93613668E2A}"/>
              </a:ext>
            </a:extLst>
          </p:cNvPr>
          <p:cNvSpPr>
            <a:spLocks noGrp="1"/>
          </p:cNvSpPr>
          <p:nvPr>
            <p:ph idx="1"/>
          </p:nvPr>
        </p:nvSpPr>
        <p:spPr>
          <a:xfrm>
            <a:off x="2997000" y="3752849"/>
            <a:ext cx="5985000" cy="3051151"/>
          </a:xfrm>
        </p:spPr>
        <p:txBody>
          <a:bodyPr anchor="ctr">
            <a:normAutofit/>
          </a:bodyPr>
          <a:lstStyle/>
          <a:p>
            <a:pPr>
              <a:lnSpc>
                <a:spcPct val="90000"/>
              </a:lnSpc>
            </a:pPr>
            <a:r>
              <a:rPr lang="fr-FR" sz="1600" dirty="0"/>
              <a:t>PARO doit faire l’objet d’un accompagnement par un soignant afin de permettre le recueil d’informations utiles à la prise en charge du résident/patient et de ne pas isoler le résident/patient. </a:t>
            </a:r>
          </a:p>
          <a:p>
            <a:pPr>
              <a:lnSpc>
                <a:spcPct val="90000"/>
              </a:lnSpc>
            </a:pPr>
            <a:r>
              <a:rPr lang="fr-FR" sz="1600" dirty="0"/>
              <a:t>Le rangement du PARO est une variable importante de son utilisation. Trouver le juste équilibre entre la protection du robot et la nécessité que celui-ci soit « prêt à l’emploi » et visible. Il est ainsi possible pour les soignants de s’en saisir lorsque l’occasion se présente, sans ajouter un temps supplémentaire de déballage, de préparation ou de charge avant d’utiliser le robot. Il semble que la présence de PARO dans une salle de soin fréquentée par les soignants favorise sa prise en compte comme un outil de soin parmi d’autres à disposition des soignants au quotidien. </a:t>
            </a:r>
          </a:p>
        </p:txBody>
      </p:sp>
    </p:spTree>
    <p:extLst>
      <p:ext uri="{BB962C8B-B14F-4D97-AF65-F5344CB8AC3E}">
        <p14:creationId xmlns:p14="http://schemas.microsoft.com/office/powerpoint/2010/main" val="322332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BF3074A-952F-49C6-B760-8082371BA2EB}"/>
              </a:ext>
            </a:extLst>
          </p:cNvPr>
          <p:cNvSpPr/>
          <p:nvPr/>
        </p:nvSpPr>
        <p:spPr>
          <a:xfrm>
            <a:off x="727588" y="2226849"/>
            <a:ext cx="3844412" cy="3900764"/>
          </a:xfrm>
          <a:prstGeom prst="rect">
            <a:avLst/>
          </a:prstGeom>
        </p:spPr>
        <p:txBody>
          <a:bodyPr vert="horz" lIns="91440" tIns="45720" rIns="91440" bIns="45720" rtlCol="0">
            <a:normAutofit/>
          </a:bodyPr>
          <a:lstStyle/>
          <a:p>
            <a:pPr marL="457200" lvl="0" indent="-342900">
              <a:lnSpc>
                <a:spcPct val="90000"/>
              </a:lnSpc>
              <a:spcAft>
                <a:spcPts val="600"/>
              </a:spcAft>
              <a:buSzPct val="110000"/>
              <a:buFont typeface="Arial" panose="020B0604020202020204" pitchFamily="34" charset="0"/>
              <a:buChar char="•"/>
              <a:tabLst>
                <a:tab pos="457200" algn="l"/>
              </a:tabLst>
            </a:pPr>
            <a:r>
              <a:rPr lang="en-US" sz="2000" b="1" dirty="0"/>
              <a:t>Qui </a:t>
            </a:r>
            <a:r>
              <a:rPr lang="en-US" sz="2000" b="1" dirty="0" err="1"/>
              <a:t>est</a:t>
            </a:r>
            <a:r>
              <a:rPr lang="en-US" sz="2000" b="1" dirty="0"/>
              <a:t> PARO : </a:t>
            </a:r>
            <a:r>
              <a:rPr lang="en-US" sz="2000" b="1" dirty="0" err="1"/>
              <a:t>Historique</a:t>
            </a:r>
            <a:endParaRPr lang="en-US" sz="2000" b="1" dirty="0"/>
          </a:p>
          <a:p>
            <a:pPr marL="457200" lvl="0" indent="-342900">
              <a:lnSpc>
                <a:spcPct val="90000"/>
              </a:lnSpc>
              <a:spcAft>
                <a:spcPts val="600"/>
              </a:spcAft>
              <a:buSzPct val="110000"/>
              <a:buFont typeface="Arial" panose="020B0604020202020204" pitchFamily="34" charset="0"/>
              <a:buChar char="•"/>
              <a:tabLst>
                <a:tab pos="457200" algn="l"/>
              </a:tabLst>
            </a:pPr>
            <a:endParaRPr lang="en-US" sz="2000" dirty="0"/>
          </a:p>
          <a:p>
            <a:pPr marL="457200" lvl="0" indent="-342900">
              <a:lnSpc>
                <a:spcPct val="90000"/>
              </a:lnSpc>
              <a:spcAft>
                <a:spcPts val="600"/>
              </a:spcAft>
              <a:buSzPct val="110000"/>
              <a:buFont typeface="Arial" panose="020B0604020202020204" pitchFamily="34" charset="0"/>
              <a:buChar char="•"/>
              <a:tabLst>
                <a:tab pos="457200" algn="l"/>
              </a:tabLst>
            </a:pPr>
            <a:r>
              <a:rPr lang="en-US" sz="2000" b="1" dirty="0" err="1"/>
              <a:t>Fonctionnement</a:t>
            </a:r>
            <a:r>
              <a:rPr lang="en-US" sz="2000" b="1" dirty="0"/>
              <a:t> de PARO : </a:t>
            </a:r>
          </a:p>
          <a:p>
            <a:pPr marL="857250" lvl="1" indent="-342900">
              <a:lnSpc>
                <a:spcPct val="90000"/>
              </a:lnSpc>
              <a:spcAft>
                <a:spcPts val="600"/>
              </a:spcAft>
              <a:buSzPct val="110000"/>
              <a:buFont typeface="Wingdings" panose="05000000000000000000" pitchFamily="2" charset="2"/>
              <a:buChar char="ü"/>
              <a:tabLst>
                <a:tab pos="914400" algn="l"/>
              </a:tabLst>
            </a:pPr>
            <a:r>
              <a:rPr lang="en-US" sz="2000" dirty="0"/>
              <a:t>“</a:t>
            </a:r>
            <a:r>
              <a:rPr lang="en-US" sz="2000" dirty="0" err="1"/>
              <a:t>Pourquoi</a:t>
            </a:r>
            <a:r>
              <a:rPr lang="en-US" sz="2000" dirty="0"/>
              <a:t> un Phoque ?”</a:t>
            </a:r>
          </a:p>
          <a:p>
            <a:pPr marL="857250" lvl="1" indent="-342900">
              <a:lnSpc>
                <a:spcPct val="90000"/>
              </a:lnSpc>
              <a:spcAft>
                <a:spcPts val="600"/>
              </a:spcAft>
              <a:buSzPct val="110000"/>
              <a:buFont typeface="Wingdings" panose="05000000000000000000" pitchFamily="2" charset="2"/>
              <a:buChar char="ü"/>
              <a:tabLst>
                <a:tab pos="914400" algn="l"/>
              </a:tabLst>
            </a:pPr>
            <a:r>
              <a:rPr lang="en-US" sz="2000" dirty="0" err="1"/>
              <a:t>Descriptif</a:t>
            </a:r>
            <a:r>
              <a:rPr lang="en-US" sz="2000" dirty="0"/>
              <a:t> technique</a:t>
            </a:r>
          </a:p>
          <a:p>
            <a:pPr marL="857250" lvl="1" indent="-342900">
              <a:lnSpc>
                <a:spcPct val="90000"/>
              </a:lnSpc>
              <a:spcAft>
                <a:spcPts val="600"/>
              </a:spcAft>
              <a:buSzPct val="110000"/>
              <a:buFont typeface="Arial" panose="020B0604020202020204" pitchFamily="34" charset="0"/>
              <a:buChar char="•"/>
              <a:tabLst>
                <a:tab pos="914400" algn="l"/>
              </a:tabLst>
            </a:pPr>
            <a:endParaRPr lang="en-US" sz="2000" dirty="0"/>
          </a:p>
          <a:p>
            <a:pPr marL="457200" lvl="0" indent="-342900">
              <a:lnSpc>
                <a:spcPct val="90000"/>
              </a:lnSpc>
              <a:spcAft>
                <a:spcPts val="600"/>
              </a:spcAft>
              <a:buSzPct val="110000"/>
              <a:buFont typeface="Arial" panose="020B0604020202020204" pitchFamily="34" charset="0"/>
              <a:buChar char="•"/>
              <a:tabLst>
                <a:tab pos="457200" algn="l"/>
              </a:tabLst>
            </a:pPr>
            <a:r>
              <a:rPr lang="en-US" sz="2000" b="1" dirty="0"/>
              <a:t>Entretien </a:t>
            </a:r>
          </a:p>
          <a:p>
            <a:pPr marL="857250" lvl="1" indent="-342900">
              <a:lnSpc>
                <a:spcPct val="90000"/>
              </a:lnSpc>
              <a:spcAft>
                <a:spcPts val="600"/>
              </a:spcAft>
              <a:buSzPct val="110000"/>
              <a:buFont typeface="Wingdings" panose="05000000000000000000" pitchFamily="2" charset="2"/>
              <a:buChar char="ü"/>
              <a:tabLst>
                <a:tab pos="914400" algn="l"/>
              </a:tabLst>
            </a:pPr>
            <a:r>
              <a:rPr lang="en-US" sz="2000" dirty="0" err="1"/>
              <a:t>Nettoyage</a:t>
            </a:r>
            <a:endParaRPr lang="en-US" sz="2000" dirty="0"/>
          </a:p>
          <a:p>
            <a:pPr marL="857250" lvl="1" indent="-342900">
              <a:lnSpc>
                <a:spcPct val="90000"/>
              </a:lnSpc>
              <a:spcAft>
                <a:spcPts val="600"/>
              </a:spcAft>
              <a:buSzPct val="110000"/>
              <a:buFont typeface="Wingdings" panose="05000000000000000000" pitchFamily="2" charset="2"/>
              <a:buChar char="ü"/>
              <a:tabLst>
                <a:tab pos="914400" algn="l"/>
              </a:tabLst>
            </a:pPr>
            <a:r>
              <a:rPr lang="en-US" sz="2000" dirty="0"/>
              <a:t>Recharge</a:t>
            </a:r>
          </a:p>
          <a:p>
            <a:pPr marL="857250" lvl="1" indent="-342900">
              <a:lnSpc>
                <a:spcPct val="90000"/>
              </a:lnSpc>
              <a:spcAft>
                <a:spcPts val="600"/>
              </a:spcAft>
              <a:buSzPct val="110000"/>
              <a:buFont typeface="Wingdings" panose="05000000000000000000" pitchFamily="2" charset="2"/>
              <a:buChar char="ü"/>
              <a:tabLst>
                <a:tab pos="914400" algn="l"/>
              </a:tabLst>
            </a:pPr>
            <a:r>
              <a:rPr lang="en-US" sz="2000" dirty="0"/>
              <a:t>Stockage</a:t>
            </a:r>
          </a:p>
        </p:txBody>
      </p:sp>
      <p:sp>
        <p:nvSpPr>
          <p:cNvPr id="26"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F3DF0182-FA11-4F4E-B33D-11798AF613A9}"/>
              </a:ext>
            </a:extLst>
          </p:cNvPr>
          <p:cNvSpPr txBox="1"/>
          <p:nvPr/>
        </p:nvSpPr>
        <p:spPr>
          <a:xfrm>
            <a:off x="342000" y="144000"/>
            <a:ext cx="8588787" cy="1354217"/>
          </a:xfrm>
          <a:prstGeom prst="rect">
            <a:avLst/>
          </a:prstGeom>
          <a:noFill/>
        </p:spPr>
        <p:txBody>
          <a:bodyPr wrap="square" rtlCol="0">
            <a:spAutoFit/>
          </a:bodyPr>
          <a:lstStyle/>
          <a:p>
            <a:pPr algn="ctr"/>
            <a:r>
              <a:rPr lang="en-US" sz="3200" b="1" u="sng" dirty="0"/>
              <a:t>Objectif :</a:t>
            </a:r>
            <a:r>
              <a:rPr lang="en-US" sz="3200" dirty="0"/>
              <a:t> </a:t>
            </a:r>
            <a:r>
              <a:rPr lang="en-US" sz="3200" dirty="0" err="1"/>
              <a:t>Optimiser</a:t>
            </a:r>
            <a:r>
              <a:rPr lang="en-US" sz="3200" dirty="0"/>
              <a:t> </a:t>
            </a:r>
            <a:r>
              <a:rPr lang="en-US" sz="3200" dirty="0" err="1"/>
              <a:t>l’utilisation</a:t>
            </a:r>
            <a:r>
              <a:rPr lang="en-US" sz="3200" dirty="0"/>
              <a:t> de PARO dans </a:t>
            </a:r>
            <a:r>
              <a:rPr lang="en-US" sz="3200" dirty="0" err="1"/>
              <a:t>votre</a:t>
            </a:r>
            <a:r>
              <a:rPr lang="en-US" sz="3200" dirty="0"/>
              <a:t> </a:t>
            </a:r>
            <a:r>
              <a:rPr lang="en-US" sz="3200" dirty="0" err="1"/>
              <a:t>établissement</a:t>
            </a:r>
            <a:r>
              <a:rPr lang="en-US" sz="3200" dirty="0"/>
              <a:t>.</a:t>
            </a:r>
          </a:p>
          <a:p>
            <a:endParaRPr lang="fr-FR" dirty="0"/>
          </a:p>
        </p:txBody>
      </p:sp>
      <p:sp>
        <p:nvSpPr>
          <p:cNvPr id="5" name="ZoneTexte 4">
            <a:extLst>
              <a:ext uri="{FF2B5EF4-FFF2-40B4-BE49-F238E27FC236}">
                <a16:creationId xmlns:a16="http://schemas.microsoft.com/office/drawing/2014/main" id="{7506FE10-C654-4376-8D9C-88F5682A0A46}"/>
              </a:ext>
            </a:extLst>
          </p:cNvPr>
          <p:cNvSpPr txBox="1"/>
          <p:nvPr/>
        </p:nvSpPr>
        <p:spPr>
          <a:xfrm>
            <a:off x="-1233000" y="1356068"/>
            <a:ext cx="7510012" cy="523220"/>
          </a:xfrm>
          <a:prstGeom prst="rect">
            <a:avLst/>
          </a:prstGeom>
          <a:noFill/>
        </p:spPr>
        <p:txBody>
          <a:bodyPr wrap="square" rtlCol="0">
            <a:spAutoFit/>
          </a:bodyPr>
          <a:lstStyle/>
          <a:p>
            <a:pPr algn="ctr"/>
            <a:r>
              <a:rPr lang="fr-FR" sz="2800" b="1" i="1" dirty="0"/>
              <a:t>Déroulement de la formation : </a:t>
            </a:r>
          </a:p>
        </p:txBody>
      </p:sp>
      <p:sp>
        <p:nvSpPr>
          <p:cNvPr id="7" name="ZoneTexte 6">
            <a:extLst>
              <a:ext uri="{FF2B5EF4-FFF2-40B4-BE49-F238E27FC236}">
                <a16:creationId xmlns:a16="http://schemas.microsoft.com/office/drawing/2014/main" id="{7214A037-E0BE-4F0D-A373-B8BD4685E836}"/>
              </a:ext>
            </a:extLst>
          </p:cNvPr>
          <p:cNvSpPr txBox="1"/>
          <p:nvPr/>
        </p:nvSpPr>
        <p:spPr>
          <a:xfrm>
            <a:off x="4840928" y="2226849"/>
            <a:ext cx="3527226" cy="3954929"/>
          </a:xfrm>
          <a:prstGeom prst="rect">
            <a:avLst/>
          </a:prstGeom>
          <a:noFill/>
        </p:spPr>
        <p:txBody>
          <a:bodyPr wrap="square" rtlCol="0">
            <a:spAutoFit/>
          </a:bodyPr>
          <a:lstStyle/>
          <a:p>
            <a:pPr marL="571500" lvl="0" indent="-457200">
              <a:lnSpc>
                <a:spcPct val="90000"/>
              </a:lnSpc>
              <a:spcAft>
                <a:spcPts val="600"/>
              </a:spcAft>
              <a:buSzPct val="100000"/>
              <a:buFont typeface="Arial" panose="020B0604020202020204" pitchFamily="34" charset="0"/>
              <a:buChar char="•"/>
              <a:tabLst>
                <a:tab pos="457200" algn="l"/>
              </a:tabLst>
            </a:pPr>
            <a:r>
              <a:rPr lang="en-US" sz="2000" b="1" dirty="0" err="1"/>
              <a:t>Utilisation</a:t>
            </a:r>
            <a:r>
              <a:rPr lang="en-US" sz="2000" b="1" dirty="0"/>
              <a:t> de PARO au </a:t>
            </a:r>
            <a:r>
              <a:rPr lang="en-US" sz="2000" b="1" dirty="0" err="1"/>
              <a:t>quotidien</a:t>
            </a:r>
            <a:r>
              <a:rPr lang="en-US" sz="2000" b="1" dirty="0"/>
              <a:t> </a:t>
            </a:r>
            <a:r>
              <a:rPr lang="en-US" sz="2000" dirty="0"/>
              <a:t>: </a:t>
            </a:r>
          </a:p>
          <a:p>
            <a:pPr marL="857250" lvl="1" indent="-342900">
              <a:lnSpc>
                <a:spcPct val="90000"/>
              </a:lnSpc>
              <a:spcAft>
                <a:spcPts val="600"/>
              </a:spcAft>
              <a:buSzPct val="100000"/>
              <a:buFont typeface="Wingdings" panose="05000000000000000000" pitchFamily="2" charset="2"/>
              <a:buChar char="ü"/>
              <a:tabLst>
                <a:tab pos="914400" algn="l"/>
              </a:tabLst>
            </a:pPr>
            <a:r>
              <a:rPr lang="en-US" sz="2000" dirty="0" err="1"/>
              <a:t>Précautions</a:t>
            </a:r>
            <a:r>
              <a:rPr lang="en-US" sz="2000" dirty="0"/>
              <a:t> </a:t>
            </a:r>
            <a:r>
              <a:rPr lang="en-US" sz="2000" dirty="0" err="1"/>
              <a:t>lors</a:t>
            </a:r>
            <a:r>
              <a:rPr lang="en-US" sz="2000" dirty="0"/>
              <a:t> de </a:t>
            </a:r>
            <a:r>
              <a:rPr lang="en-US" sz="2000" dirty="0" err="1"/>
              <a:t>l’utilisation</a:t>
            </a:r>
            <a:endParaRPr lang="en-US" sz="2000" dirty="0"/>
          </a:p>
          <a:p>
            <a:pPr marL="857250" lvl="1" indent="-342900">
              <a:lnSpc>
                <a:spcPct val="90000"/>
              </a:lnSpc>
              <a:spcAft>
                <a:spcPts val="600"/>
              </a:spcAft>
              <a:buSzPct val="100000"/>
              <a:buFont typeface="Wingdings" panose="05000000000000000000" pitchFamily="2" charset="2"/>
              <a:buChar char="ü"/>
              <a:tabLst>
                <a:tab pos="914400" algn="l"/>
              </a:tabLst>
            </a:pPr>
            <a:r>
              <a:rPr lang="en-US" sz="2000" dirty="0" err="1"/>
              <a:t>Règles</a:t>
            </a:r>
            <a:r>
              <a:rPr lang="en-US" sz="2000" dirty="0"/>
              <a:t> </a:t>
            </a:r>
            <a:r>
              <a:rPr lang="en-US" sz="2000" dirty="0" err="1"/>
              <a:t>d’hygiène</a:t>
            </a:r>
            <a:endParaRPr lang="en-US" sz="2000" dirty="0"/>
          </a:p>
          <a:p>
            <a:pPr marL="857250" lvl="1" indent="-342900">
              <a:lnSpc>
                <a:spcPct val="90000"/>
              </a:lnSpc>
              <a:spcAft>
                <a:spcPts val="600"/>
              </a:spcAft>
              <a:buSzPct val="100000"/>
              <a:buFont typeface="Wingdings" panose="05000000000000000000" pitchFamily="2" charset="2"/>
              <a:buChar char="ü"/>
              <a:tabLst>
                <a:tab pos="914400" algn="l"/>
              </a:tabLst>
            </a:pPr>
            <a:r>
              <a:rPr lang="en-US" sz="2000" dirty="0"/>
              <a:t>Indications et </a:t>
            </a:r>
            <a:r>
              <a:rPr lang="en-US" sz="2000" dirty="0" err="1"/>
              <a:t>effets</a:t>
            </a:r>
            <a:endParaRPr lang="en-US" sz="2000" dirty="0"/>
          </a:p>
          <a:p>
            <a:pPr marL="971550" lvl="1" indent="-457200">
              <a:lnSpc>
                <a:spcPct val="90000"/>
              </a:lnSpc>
              <a:spcAft>
                <a:spcPts val="600"/>
              </a:spcAft>
              <a:buSzPct val="100000"/>
              <a:buFont typeface="Arial" panose="020B0604020202020204" pitchFamily="34" charset="0"/>
              <a:buChar char="•"/>
              <a:tabLst>
                <a:tab pos="914400" algn="l"/>
              </a:tabLst>
            </a:pPr>
            <a:endParaRPr lang="en-US" sz="2000" dirty="0"/>
          </a:p>
          <a:p>
            <a:pPr marL="571500" lvl="0" indent="-457200">
              <a:lnSpc>
                <a:spcPct val="90000"/>
              </a:lnSpc>
              <a:spcAft>
                <a:spcPts val="600"/>
              </a:spcAft>
              <a:buSzPct val="100000"/>
              <a:buFont typeface="Arial" panose="020B0604020202020204" pitchFamily="34" charset="0"/>
              <a:buChar char="•"/>
              <a:tabLst>
                <a:tab pos="457200" algn="l"/>
              </a:tabLst>
            </a:pPr>
            <a:r>
              <a:rPr lang="en-US" sz="2000" b="1" dirty="0" err="1"/>
              <a:t>Intégrer</a:t>
            </a:r>
            <a:r>
              <a:rPr lang="en-US" sz="2000" b="1" dirty="0"/>
              <a:t> PARO dans le </a:t>
            </a:r>
            <a:r>
              <a:rPr lang="en-US" sz="2000" b="1" dirty="0" err="1"/>
              <a:t>parcours</a:t>
            </a:r>
            <a:r>
              <a:rPr lang="en-US" sz="2000" b="1" dirty="0"/>
              <a:t> de </a:t>
            </a:r>
            <a:r>
              <a:rPr lang="en-US" sz="2000" b="1" dirty="0" err="1"/>
              <a:t>soins</a:t>
            </a:r>
            <a:r>
              <a:rPr lang="en-US" sz="2000" b="1" dirty="0"/>
              <a:t> </a:t>
            </a:r>
          </a:p>
          <a:p>
            <a:pPr marL="971550" lvl="1" indent="-457200">
              <a:lnSpc>
                <a:spcPct val="90000"/>
              </a:lnSpc>
              <a:spcAft>
                <a:spcPts val="600"/>
              </a:spcAft>
              <a:buSzPct val="100000"/>
              <a:buFont typeface="Wingdings" panose="05000000000000000000" pitchFamily="2" charset="2"/>
              <a:buChar char="ü"/>
              <a:tabLst>
                <a:tab pos="914400" algn="l"/>
              </a:tabLst>
            </a:pPr>
            <a:r>
              <a:rPr lang="en-US" sz="2000" dirty="0"/>
              <a:t>Par qui, pour qui, </a:t>
            </a:r>
            <a:r>
              <a:rPr lang="en-US" sz="2000" dirty="0" err="1"/>
              <a:t>quand</a:t>
            </a:r>
            <a:r>
              <a:rPr lang="en-US" sz="2000" dirty="0"/>
              <a:t>, comment</a:t>
            </a:r>
            <a:endParaRPr lang="en-US" sz="1300" dirty="0"/>
          </a:p>
          <a:p>
            <a:endParaRPr lang="fr-FR" dirty="0"/>
          </a:p>
        </p:txBody>
      </p:sp>
    </p:spTree>
    <p:extLst>
      <p:ext uri="{BB962C8B-B14F-4D97-AF65-F5344CB8AC3E}">
        <p14:creationId xmlns:p14="http://schemas.microsoft.com/office/powerpoint/2010/main" val="13506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91490" y="365125"/>
            <a:ext cx="3840085" cy="1692794"/>
          </a:xfrm>
        </p:spPr>
        <p:txBody>
          <a:bodyPr>
            <a:normAutofit/>
          </a:bodyPr>
          <a:lstStyle/>
          <a:p>
            <a:pPr lvl="0">
              <a:lnSpc>
                <a:spcPct val="90000"/>
              </a:lnSpc>
              <a:spcBef>
                <a:spcPts val="0"/>
              </a:spcBef>
            </a:pPr>
            <a:r>
              <a:rPr lang="fr-FR" sz="3700" b="1" dirty="0">
                <a:latin typeface="Arial Rounded MT Bold" panose="020F0704030504030204" pitchFamily="34" charset="0"/>
                <a:ea typeface="+mn-ea"/>
                <a:cs typeface="+mn-cs"/>
              </a:rPr>
              <a:t>Précautions d’emploi : préambule</a:t>
            </a:r>
            <a:endParaRPr lang="en-GB" sz="3700" dirty="0"/>
          </a:p>
        </p:txBody>
      </p:sp>
      <p:cxnSp>
        <p:nvCxnSpPr>
          <p:cNvPr id="17"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11375" y="2442314"/>
            <a:ext cx="4590000" cy="4544964"/>
          </a:xfrm>
        </p:spPr>
        <p:txBody>
          <a:bodyPr>
            <a:normAutofit fontScale="92500"/>
          </a:bodyPr>
          <a:lstStyle/>
          <a:p>
            <a:pPr algn="just">
              <a:lnSpc>
                <a:spcPct val="90000"/>
              </a:lnSpc>
            </a:pPr>
            <a:r>
              <a:rPr lang="fr-FR" sz="1800" dirty="0"/>
              <a:t>Prendre connaissance et lire en détail le manuel d’utilisation et le livret de formation; PARO est un robot électronique avec une batterie rechargeable, les précautions d’usage sur ce type de matériel sont donc à respecter (éviter le contact avec l’eau, les surchauffes…) </a:t>
            </a:r>
          </a:p>
          <a:p>
            <a:pPr algn="just">
              <a:lnSpc>
                <a:spcPct val="90000"/>
              </a:lnSpc>
            </a:pPr>
            <a:r>
              <a:rPr lang="fr-FR" sz="1800" dirty="0"/>
              <a:t>Paro est un outil dédié à la prise en charge</a:t>
            </a:r>
            <a:br>
              <a:rPr lang="fr-FR" sz="1800" dirty="0"/>
            </a:br>
            <a:r>
              <a:rPr lang="fr-FR" sz="1800" dirty="0"/>
              <a:t>des personnes souffrant de troubles du </a:t>
            </a:r>
            <a:br>
              <a:rPr lang="fr-FR" sz="1800" dirty="0"/>
            </a:br>
            <a:r>
              <a:rPr lang="fr-FR" sz="1800" dirty="0"/>
              <a:t>comportement ou de la communication, </a:t>
            </a:r>
            <a:r>
              <a:rPr lang="fr-FR" sz="1800" b="1" dirty="0"/>
              <a:t>il</a:t>
            </a:r>
            <a:br>
              <a:rPr lang="fr-FR" sz="1800" b="1" dirty="0"/>
            </a:br>
            <a:r>
              <a:rPr lang="fr-FR" sz="1800" b="1" dirty="0"/>
              <a:t>doit faire l’objet d’un accompagnement par</a:t>
            </a:r>
            <a:br>
              <a:rPr lang="fr-FR" sz="1800" b="1" dirty="0"/>
            </a:br>
            <a:r>
              <a:rPr lang="fr-FR" sz="1800" b="1" dirty="0"/>
              <a:t>un membre de l’équipe et ne doit pas être</a:t>
            </a:r>
            <a:br>
              <a:rPr lang="fr-FR" sz="1800" b="1" dirty="0"/>
            </a:br>
            <a:r>
              <a:rPr lang="fr-FR" sz="1800" b="1" dirty="0"/>
              <a:t>laissé sans surveillance auprès des résidents.</a:t>
            </a:r>
          </a:p>
          <a:p>
            <a:pPr algn="just">
              <a:lnSpc>
                <a:spcPct val="90000"/>
              </a:lnSpc>
            </a:pPr>
            <a:r>
              <a:rPr lang="fr-FR" sz="1800" dirty="0"/>
              <a:t>Garder le carton de Paro (rose) et les coques en plastique pour le transport (par ex. entre établissements) ainsi que le carton kraft (qui peut être plié) pour d’éventuels envois SAV.</a:t>
            </a:r>
            <a:endParaRPr lang="en-GB" sz="1800" dirty="0"/>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39934" b="1"/>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860855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2F5AA4-0B87-40F5-922E-60D5BA87CEE0}"/>
              </a:ext>
            </a:extLst>
          </p:cNvPr>
          <p:cNvPicPr>
            <a:picLocks noChangeAspect="1"/>
          </p:cNvPicPr>
          <p:nvPr/>
        </p:nvPicPr>
        <p:blipFill>
          <a:blip r:embed="rId2"/>
          <a:stretch>
            <a:fillRect/>
          </a:stretch>
        </p:blipFill>
        <p:spPr>
          <a:xfrm>
            <a:off x="-18000" y="263861"/>
            <a:ext cx="4608566" cy="6592332"/>
          </a:xfrm>
          <a:prstGeom prst="rect">
            <a:avLst/>
          </a:prstGeom>
        </p:spPr>
      </p:pic>
      <p:pic>
        <p:nvPicPr>
          <p:cNvPr id="6" name="Image 5">
            <a:extLst>
              <a:ext uri="{FF2B5EF4-FFF2-40B4-BE49-F238E27FC236}">
                <a16:creationId xmlns:a16="http://schemas.microsoft.com/office/drawing/2014/main" id="{7927EC64-7AE1-43FD-89DE-24F27C0EC5CD}"/>
              </a:ext>
            </a:extLst>
          </p:cNvPr>
          <p:cNvPicPr>
            <a:picLocks noChangeAspect="1"/>
          </p:cNvPicPr>
          <p:nvPr/>
        </p:nvPicPr>
        <p:blipFill>
          <a:blip r:embed="rId3"/>
          <a:stretch>
            <a:fillRect/>
          </a:stretch>
        </p:blipFill>
        <p:spPr>
          <a:xfrm>
            <a:off x="4572000" y="257735"/>
            <a:ext cx="4545000" cy="6600265"/>
          </a:xfrm>
          <a:prstGeom prst="rect">
            <a:avLst/>
          </a:prstGeom>
        </p:spPr>
      </p:pic>
    </p:spTree>
    <p:extLst>
      <p:ext uri="{BB962C8B-B14F-4D97-AF65-F5344CB8AC3E}">
        <p14:creationId xmlns:p14="http://schemas.microsoft.com/office/powerpoint/2010/main" val="2122494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0300" y="0"/>
            <a:ext cx="7886700" cy="1288784"/>
          </a:xfrm>
        </p:spPr>
        <p:txBody>
          <a:bodyPr vert="horz" lIns="91440" tIns="45720" rIns="91440" bIns="45720" rtlCol="0" anchor="ctr">
            <a:normAutofit/>
          </a:bodyPr>
          <a:lstStyle/>
          <a:p>
            <a:pPr algn="l">
              <a:lnSpc>
                <a:spcPct val="90000"/>
              </a:lnSpc>
            </a:pPr>
            <a:r>
              <a:rPr lang="en-US" sz="3500" b="1" dirty="0" err="1"/>
              <a:t>Précautions</a:t>
            </a:r>
            <a:r>
              <a:rPr lang="en-US" sz="3500" b="1" dirty="0"/>
              <a:t> </a:t>
            </a:r>
            <a:r>
              <a:rPr lang="en-US" sz="3500" b="1" dirty="0" err="1"/>
              <a:t>principales</a:t>
            </a:r>
            <a:r>
              <a:rPr lang="en-US" sz="3500" b="1" dirty="0"/>
              <a:t> </a:t>
            </a:r>
            <a:r>
              <a:rPr lang="en-US" sz="3500" b="1" dirty="0" err="1"/>
              <a:t>d’utilisation</a:t>
            </a:r>
            <a:endParaRPr lang="en-US" sz="3500" b="1" dirty="0"/>
          </a:p>
        </p:txBody>
      </p:sp>
      <p:pic>
        <p:nvPicPr>
          <p:cNvPr id="6" name="Image 5" descr="Une image contenant intérieur, assis, lit, petit&#10;&#10;Description générée automatiquement">
            <a:extLst>
              <a:ext uri="{FF2B5EF4-FFF2-40B4-BE49-F238E27FC236}">
                <a16:creationId xmlns:a16="http://schemas.microsoft.com/office/drawing/2014/main" id="{5D12EACA-6B34-420D-BFC9-DD04E9E32D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8438" b="1"/>
          <a:stretch/>
        </p:blipFill>
        <p:spPr>
          <a:xfrm>
            <a:off x="628650" y="1825625"/>
            <a:ext cx="4613738" cy="4303465"/>
          </a:xfrm>
          <a:prstGeom prst="rect">
            <a:avLst/>
          </a:prstGeom>
        </p:spPr>
      </p:pic>
      <p:sp>
        <p:nvSpPr>
          <p:cNvPr id="3" name="Subtitle 2"/>
          <p:cNvSpPr>
            <a:spLocks noGrp="1"/>
          </p:cNvSpPr>
          <p:nvPr>
            <p:ph type="subTitle" idx="1"/>
          </p:nvPr>
        </p:nvSpPr>
        <p:spPr>
          <a:xfrm>
            <a:off x="5067000" y="1288784"/>
            <a:ext cx="4005000" cy="5569216"/>
          </a:xfrm>
        </p:spPr>
        <p:txBody>
          <a:bodyPr vert="horz" lIns="91440" tIns="45720" rIns="91440" bIns="45720" rtlCol="0">
            <a:normAutofit/>
          </a:bodyPr>
          <a:lstStyle/>
          <a:p>
            <a:pPr marL="457200" indent="-228600" algn="just">
              <a:lnSpc>
                <a:spcPct val="90000"/>
              </a:lnSpc>
              <a:spcBef>
                <a:spcPts val="600"/>
              </a:spcBef>
              <a:spcAft>
                <a:spcPts val="600"/>
              </a:spcAft>
              <a:buFont typeface="Arial" panose="020B0604020202020204" pitchFamily="34" charset="0"/>
              <a:buChar char="•"/>
            </a:pPr>
            <a:r>
              <a:rPr lang="en-US" sz="1600" dirty="0">
                <a:solidFill>
                  <a:schemeClr val="tx1"/>
                </a:solidFill>
              </a:rPr>
              <a:t>Ne pas </a:t>
            </a:r>
            <a:r>
              <a:rPr lang="en-US" sz="1600" dirty="0" err="1">
                <a:solidFill>
                  <a:schemeClr val="tx1"/>
                </a:solidFill>
              </a:rPr>
              <a:t>insérer</a:t>
            </a:r>
            <a:r>
              <a:rPr lang="en-US" sz="1600" dirty="0">
                <a:solidFill>
                  <a:schemeClr val="tx1"/>
                </a:solidFill>
              </a:rPr>
              <a:t> de corps </a:t>
            </a:r>
            <a:r>
              <a:rPr lang="en-US" sz="1600" dirty="0" err="1">
                <a:solidFill>
                  <a:schemeClr val="tx1"/>
                </a:solidFill>
              </a:rPr>
              <a:t>étranger</a:t>
            </a:r>
            <a:r>
              <a:rPr lang="en-US" sz="1600" dirty="0">
                <a:solidFill>
                  <a:schemeClr val="tx1"/>
                </a:solidFill>
              </a:rPr>
              <a:t> </a:t>
            </a:r>
            <a:r>
              <a:rPr lang="en-US" sz="1600" dirty="0" err="1">
                <a:solidFill>
                  <a:schemeClr val="tx1"/>
                </a:solidFill>
              </a:rPr>
              <a:t>ou</a:t>
            </a:r>
            <a:r>
              <a:rPr lang="en-US" sz="1600" dirty="0">
                <a:solidFill>
                  <a:schemeClr val="tx1"/>
                </a:solidFill>
              </a:rPr>
              <a:t> de </a:t>
            </a:r>
            <a:r>
              <a:rPr lang="en-US" sz="1600" dirty="0" err="1">
                <a:solidFill>
                  <a:schemeClr val="tx1"/>
                </a:solidFill>
              </a:rPr>
              <a:t>liquide</a:t>
            </a:r>
            <a:r>
              <a:rPr lang="en-US" sz="1600" dirty="0">
                <a:solidFill>
                  <a:schemeClr val="tx1"/>
                </a:solidFill>
              </a:rPr>
              <a:t> à </a:t>
            </a:r>
            <a:r>
              <a:rPr lang="en-US" sz="1600" dirty="0" err="1">
                <a:solidFill>
                  <a:schemeClr val="tx1"/>
                </a:solidFill>
              </a:rPr>
              <a:t>l’intérieur</a:t>
            </a:r>
            <a:r>
              <a:rPr lang="en-US" sz="1600" dirty="0">
                <a:solidFill>
                  <a:schemeClr val="tx1"/>
                </a:solidFill>
              </a:rPr>
              <a:t> du PARO (</a:t>
            </a:r>
            <a:r>
              <a:rPr lang="en-US" sz="1600" dirty="0" err="1">
                <a:solidFill>
                  <a:schemeClr val="tx1"/>
                </a:solidFill>
              </a:rPr>
              <a:t>notamment</a:t>
            </a:r>
            <a:r>
              <a:rPr lang="en-US" sz="1600" dirty="0">
                <a:solidFill>
                  <a:schemeClr val="tx1"/>
                </a:solidFill>
              </a:rPr>
              <a:t> au </a:t>
            </a:r>
            <a:r>
              <a:rPr lang="en-US" sz="1600" dirty="0" err="1">
                <a:solidFill>
                  <a:schemeClr val="tx1"/>
                </a:solidFill>
              </a:rPr>
              <a:t>niveau</a:t>
            </a:r>
            <a:r>
              <a:rPr lang="en-US" sz="1600" dirty="0">
                <a:solidFill>
                  <a:schemeClr val="tx1"/>
                </a:solidFill>
              </a:rPr>
              <a:t> de la bouche/entrée de </a:t>
            </a:r>
            <a:r>
              <a:rPr lang="en-US" sz="1600" dirty="0" err="1">
                <a:solidFill>
                  <a:schemeClr val="tx1"/>
                </a:solidFill>
              </a:rPr>
              <a:t>l’adaptateur</a:t>
            </a:r>
            <a:r>
              <a:rPr lang="en-US" sz="1600" dirty="0">
                <a:solidFill>
                  <a:schemeClr val="tx1"/>
                </a:solidFill>
              </a:rPr>
              <a:t>)</a:t>
            </a:r>
          </a:p>
          <a:p>
            <a:pPr marL="457200" indent="-228600" algn="just">
              <a:lnSpc>
                <a:spcPct val="90000"/>
              </a:lnSpc>
              <a:spcBef>
                <a:spcPts val="600"/>
              </a:spcBef>
              <a:spcAft>
                <a:spcPts val="600"/>
              </a:spcAft>
              <a:buFont typeface="Arial" panose="020B0604020202020204" pitchFamily="34" charset="0"/>
              <a:buChar char="•"/>
            </a:pPr>
            <a:r>
              <a:rPr lang="en-US" sz="1600" dirty="0" err="1">
                <a:solidFill>
                  <a:schemeClr val="tx1"/>
                </a:solidFill>
              </a:rPr>
              <a:t>Éviter</a:t>
            </a:r>
            <a:r>
              <a:rPr lang="en-US" sz="1600" dirty="0">
                <a:solidFill>
                  <a:schemeClr val="tx1"/>
                </a:solidFill>
              </a:rPr>
              <a:t> les chutes</a:t>
            </a:r>
          </a:p>
          <a:p>
            <a:pPr marL="457200" indent="-228600" algn="just">
              <a:lnSpc>
                <a:spcPct val="90000"/>
              </a:lnSpc>
              <a:spcBef>
                <a:spcPts val="600"/>
              </a:spcBef>
              <a:spcAft>
                <a:spcPts val="600"/>
              </a:spcAft>
              <a:buFont typeface="Arial" panose="020B0604020202020204" pitchFamily="34" charset="0"/>
              <a:buChar char="•"/>
            </a:pPr>
            <a:r>
              <a:rPr lang="en-US" sz="1600" dirty="0" err="1">
                <a:solidFill>
                  <a:schemeClr val="tx1"/>
                </a:solidFill>
              </a:rPr>
              <a:t>Garder</a:t>
            </a:r>
            <a:r>
              <a:rPr lang="en-US" sz="1600" dirty="0">
                <a:solidFill>
                  <a:schemeClr val="tx1"/>
                </a:solidFill>
              </a:rPr>
              <a:t> les moustaches de PARO à distance des </a:t>
            </a:r>
            <a:r>
              <a:rPr lang="en-US" sz="1600" dirty="0" err="1">
                <a:solidFill>
                  <a:schemeClr val="tx1"/>
                </a:solidFill>
              </a:rPr>
              <a:t>yeux</a:t>
            </a:r>
            <a:r>
              <a:rPr lang="en-US" sz="1600" dirty="0">
                <a:solidFill>
                  <a:schemeClr val="tx1"/>
                </a:solidFill>
              </a:rPr>
              <a:t> de </a:t>
            </a:r>
            <a:r>
              <a:rPr lang="en-US" sz="1600" dirty="0" err="1">
                <a:solidFill>
                  <a:schemeClr val="tx1"/>
                </a:solidFill>
              </a:rPr>
              <a:t>l’utilisateur</a:t>
            </a:r>
            <a:r>
              <a:rPr lang="en-US" sz="1600" dirty="0">
                <a:solidFill>
                  <a:schemeClr val="tx1"/>
                </a:solidFill>
              </a:rPr>
              <a:t> </a:t>
            </a:r>
          </a:p>
          <a:p>
            <a:pPr marL="457200" indent="-228600" algn="just">
              <a:lnSpc>
                <a:spcPct val="90000"/>
              </a:lnSpc>
              <a:spcBef>
                <a:spcPts val="600"/>
              </a:spcBef>
              <a:spcAft>
                <a:spcPts val="600"/>
              </a:spcAft>
              <a:buFont typeface="Arial" panose="020B0604020202020204" pitchFamily="34" charset="0"/>
              <a:buChar char="•"/>
            </a:pPr>
            <a:r>
              <a:rPr lang="en-US" sz="1600" dirty="0">
                <a:solidFill>
                  <a:schemeClr val="tx1"/>
                </a:solidFill>
              </a:rPr>
              <a:t>Ne pas </a:t>
            </a:r>
            <a:r>
              <a:rPr lang="en-US" sz="1600" dirty="0" err="1">
                <a:solidFill>
                  <a:schemeClr val="tx1"/>
                </a:solidFill>
              </a:rPr>
              <a:t>tirer</a:t>
            </a:r>
            <a:r>
              <a:rPr lang="en-US" sz="1600" dirty="0">
                <a:solidFill>
                  <a:schemeClr val="tx1"/>
                </a:solidFill>
              </a:rPr>
              <a:t> sur les moustaches, </a:t>
            </a:r>
            <a:r>
              <a:rPr lang="en-US" sz="1600" dirty="0" err="1">
                <a:solidFill>
                  <a:schemeClr val="tx1"/>
                </a:solidFill>
              </a:rPr>
              <a:t>ni</a:t>
            </a:r>
            <a:r>
              <a:rPr lang="en-US" sz="1600" dirty="0">
                <a:solidFill>
                  <a:schemeClr val="tx1"/>
                </a:solidFill>
              </a:rPr>
              <a:t> sur la </a:t>
            </a:r>
            <a:r>
              <a:rPr lang="en-US" sz="1600" dirty="0" err="1">
                <a:solidFill>
                  <a:schemeClr val="tx1"/>
                </a:solidFill>
              </a:rPr>
              <a:t>fourrure</a:t>
            </a:r>
            <a:r>
              <a:rPr lang="en-US" sz="1600" dirty="0">
                <a:solidFill>
                  <a:schemeClr val="tx1"/>
                </a:solidFill>
              </a:rPr>
              <a:t> </a:t>
            </a:r>
            <a:r>
              <a:rPr lang="en-US" sz="1600" dirty="0" err="1">
                <a:solidFill>
                  <a:schemeClr val="tx1"/>
                </a:solidFill>
              </a:rPr>
              <a:t>ou</a:t>
            </a:r>
            <a:r>
              <a:rPr lang="en-US" sz="1600" dirty="0">
                <a:solidFill>
                  <a:schemeClr val="tx1"/>
                </a:solidFill>
              </a:rPr>
              <a:t> </a:t>
            </a:r>
            <a:r>
              <a:rPr lang="en-US" sz="1600" dirty="0" err="1">
                <a:solidFill>
                  <a:schemeClr val="tx1"/>
                </a:solidFill>
              </a:rPr>
              <a:t>fortement</a:t>
            </a:r>
            <a:r>
              <a:rPr lang="en-US" sz="1600" dirty="0">
                <a:solidFill>
                  <a:schemeClr val="tx1"/>
                </a:solidFill>
              </a:rPr>
              <a:t> sur les </a:t>
            </a:r>
            <a:r>
              <a:rPr lang="en-US" sz="1600" dirty="0" err="1">
                <a:solidFill>
                  <a:schemeClr val="tx1"/>
                </a:solidFill>
              </a:rPr>
              <a:t>nageoires</a:t>
            </a:r>
            <a:endParaRPr lang="en-US" sz="1600" dirty="0">
              <a:solidFill>
                <a:schemeClr val="tx1"/>
              </a:solidFill>
            </a:endParaRPr>
          </a:p>
          <a:p>
            <a:pPr marL="457200" indent="-228600" algn="just">
              <a:lnSpc>
                <a:spcPct val="90000"/>
              </a:lnSpc>
              <a:spcBef>
                <a:spcPts val="600"/>
              </a:spcBef>
              <a:spcAft>
                <a:spcPts val="600"/>
              </a:spcAft>
              <a:buFont typeface="Arial" panose="020B0604020202020204" pitchFamily="34" charset="0"/>
              <a:buChar char="•"/>
            </a:pPr>
            <a:r>
              <a:rPr lang="en-US" sz="1600" dirty="0" err="1">
                <a:solidFill>
                  <a:schemeClr val="tx1"/>
                </a:solidFill>
              </a:rPr>
              <a:t>Soulever</a:t>
            </a:r>
            <a:r>
              <a:rPr lang="en-US" sz="1600" dirty="0">
                <a:solidFill>
                  <a:schemeClr val="tx1"/>
                </a:solidFill>
              </a:rPr>
              <a:t> PARO au </a:t>
            </a:r>
            <a:r>
              <a:rPr lang="en-US" sz="1600" dirty="0" err="1">
                <a:solidFill>
                  <a:schemeClr val="tx1"/>
                </a:solidFill>
              </a:rPr>
              <a:t>niveau</a:t>
            </a:r>
            <a:r>
              <a:rPr lang="en-US" sz="1600" dirty="0">
                <a:solidFill>
                  <a:schemeClr val="tx1"/>
                </a:solidFill>
              </a:rPr>
              <a:t> du </a:t>
            </a:r>
            <a:r>
              <a:rPr lang="en-US" sz="1600" dirty="0" err="1">
                <a:solidFill>
                  <a:schemeClr val="tx1"/>
                </a:solidFill>
              </a:rPr>
              <a:t>ventre</a:t>
            </a:r>
            <a:r>
              <a:rPr lang="en-US" sz="1600" dirty="0">
                <a:solidFill>
                  <a:schemeClr val="tx1"/>
                </a:solidFill>
              </a:rPr>
              <a:t>, pas au </a:t>
            </a:r>
            <a:r>
              <a:rPr lang="en-US" sz="1600" dirty="0" err="1">
                <a:solidFill>
                  <a:schemeClr val="tx1"/>
                </a:solidFill>
              </a:rPr>
              <a:t>niveau</a:t>
            </a:r>
            <a:r>
              <a:rPr lang="en-US" sz="1600" dirty="0">
                <a:solidFill>
                  <a:schemeClr val="tx1"/>
                </a:solidFill>
              </a:rPr>
              <a:t> des </a:t>
            </a:r>
            <a:r>
              <a:rPr lang="en-US" sz="1600" dirty="0" err="1">
                <a:solidFill>
                  <a:schemeClr val="tx1"/>
                </a:solidFill>
              </a:rPr>
              <a:t>nageoires</a:t>
            </a:r>
            <a:endParaRPr lang="en-US" sz="1600" dirty="0">
              <a:solidFill>
                <a:schemeClr val="tx1"/>
              </a:solidFill>
            </a:endParaRPr>
          </a:p>
          <a:p>
            <a:pPr marL="457200" indent="-228600" algn="just">
              <a:lnSpc>
                <a:spcPct val="90000"/>
              </a:lnSpc>
              <a:spcBef>
                <a:spcPts val="600"/>
              </a:spcBef>
              <a:spcAft>
                <a:spcPts val="600"/>
              </a:spcAft>
              <a:buFont typeface="Arial" panose="020B0604020202020204" pitchFamily="34" charset="0"/>
              <a:buChar char="•"/>
            </a:pPr>
            <a:r>
              <a:rPr lang="en-US" sz="1600" dirty="0">
                <a:solidFill>
                  <a:schemeClr val="tx1"/>
                </a:solidFill>
              </a:rPr>
              <a:t>Ne pas </a:t>
            </a:r>
            <a:r>
              <a:rPr lang="en-US" sz="1600" dirty="0" err="1">
                <a:solidFill>
                  <a:schemeClr val="tx1"/>
                </a:solidFill>
              </a:rPr>
              <a:t>interférer</a:t>
            </a:r>
            <a:r>
              <a:rPr lang="en-US" sz="1600" dirty="0">
                <a:solidFill>
                  <a:schemeClr val="tx1"/>
                </a:solidFill>
              </a:rPr>
              <a:t> avec les </a:t>
            </a:r>
            <a:r>
              <a:rPr lang="en-US" sz="1600" dirty="0" err="1">
                <a:solidFill>
                  <a:schemeClr val="tx1"/>
                </a:solidFill>
              </a:rPr>
              <a:t>mouvements</a:t>
            </a:r>
            <a:r>
              <a:rPr lang="en-US" sz="1600" dirty="0">
                <a:solidFill>
                  <a:schemeClr val="tx1"/>
                </a:solidFill>
              </a:rPr>
              <a:t> </a:t>
            </a:r>
            <a:r>
              <a:rPr lang="en-US" sz="1600" dirty="0" err="1">
                <a:solidFill>
                  <a:schemeClr val="tx1"/>
                </a:solidFill>
              </a:rPr>
              <a:t>naturels</a:t>
            </a:r>
            <a:r>
              <a:rPr lang="en-US" sz="1600" dirty="0">
                <a:solidFill>
                  <a:schemeClr val="tx1"/>
                </a:solidFill>
              </a:rPr>
              <a:t> de PARO </a:t>
            </a:r>
          </a:p>
          <a:p>
            <a:pPr marL="457200" indent="-228600" algn="just">
              <a:lnSpc>
                <a:spcPct val="90000"/>
              </a:lnSpc>
              <a:spcBef>
                <a:spcPts val="600"/>
              </a:spcBef>
              <a:spcAft>
                <a:spcPts val="600"/>
              </a:spcAft>
              <a:buFont typeface="Arial" panose="020B0604020202020204" pitchFamily="34" charset="0"/>
              <a:buChar char="•"/>
            </a:pPr>
            <a:r>
              <a:rPr lang="en-US" sz="1600" dirty="0" err="1">
                <a:solidFill>
                  <a:schemeClr val="tx1"/>
                </a:solidFill>
              </a:rPr>
              <a:t>Ouvrir</a:t>
            </a:r>
            <a:r>
              <a:rPr lang="en-US" sz="1600" dirty="0">
                <a:solidFill>
                  <a:schemeClr val="tx1"/>
                </a:solidFill>
              </a:rPr>
              <a:t> </a:t>
            </a:r>
            <a:r>
              <a:rPr lang="en-US" sz="1600" dirty="0" err="1">
                <a:solidFill>
                  <a:schemeClr val="tx1"/>
                </a:solidFill>
              </a:rPr>
              <a:t>uniquement</a:t>
            </a:r>
            <a:r>
              <a:rPr lang="en-US" sz="1600" dirty="0">
                <a:solidFill>
                  <a:schemeClr val="tx1"/>
                </a:solidFill>
              </a:rPr>
              <a:t> PARO pour </a:t>
            </a:r>
            <a:r>
              <a:rPr lang="en-US" sz="1600" dirty="0" err="1">
                <a:solidFill>
                  <a:schemeClr val="tx1"/>
                </a:solidFill>
              </a:rPr>
              <a:t>procéder</a:t>
            </a:r>
            <a:r>
              <a:rPr lang="en-US" sz="1600" dirty="0">
                <a:solidFill>
                  <a:schemeClr val="tx1"/>
                </a:solidFill>
              </a:rPr>
              <a:t> au </a:t>
            </a:r>
            <a:r>
              <a:rPr lang="en-US" sz="1600" dirty="0" err="1">
                <a:solidFill>
                  <a:schemeClr val="tx1"/>
                </a:solidFill>
              </a:rPr>
              <a:t>changement</a:t>
            </a:r>
            <a:r>
              <a:rPr lang="en-US" sz="1600" dirty="0">
                <a:solidFill>
                  <a:schemeClr val="tx1"/>
                </a:solidFill>
              </a:rPr>
              <a:t> de volume </a:t>
            </a:r>
            <a:r>
              <a:rPr lang="en-US" sz="1600" dirty="0" err="1">
                <a:solidFill>
                  <a:schemeClr val="tx1"/>
                </a:solidFill>
              </a:rPr>
              <a:t>sonore</a:t>
            </a:r>
            <a:endParaRPr lang="en-US" sz="1600" dirty="0">
              <a:solidFill>
                <a:schemeClr val="tx1"/>
              </a:solidFill>
            </a:endParaRPr>
          </a:p>
          <a:p>
            <a:pPr marL="457200" indent="-228600" algn="just">
              <a:lnSpc>
                <a:spcPct val="90000"/>
              </a:lnSpc>
              <a:spcBef>
                <a:spcPts val="600"/>
              </a:spcBef>
              <a:spcAft>
                <a:spcPts val="600"/>
              </a:spcAft>
              <a:buFont typeface="Arial" panose="020B0604020202020204" pitchFamily="34" charset="0"/>
              <a:buChar char="•"/>
            </a:pPr>
            <a:r>
              <a:rPr lang="en-US" sz="1600" dirty="0">
                <a:solidFill>
                  <a:schemeClr val="tx1"/>
                </a:solidFill>
              </a:rPr>
              <a:t>Ne plus </a:t>
            </a:r>
            <a:r>
              <a:rPr lang="en-US" sz="1600" dirty="0" err="1">
                <a:solidFill>
                  <a:schemeClr val="tx1"/>
                </a:solidFill>
              </a:rPr>
              <a:t>utiliser</a:t>
            </a:r>
            <a:r>
              <a:rPr lang="en-US" sz="1600" dirty="0">
                <a:solidFill>
                  <a:schemeClr val="tx1"/>
                </a:solidFill>
              </a:rPr>
              <a:t> PARO </a:t>
            </a:r>
            <a:r>
              <a:rPr lang="en-US" sz="1600" dirty="0" err="1">
                <a:solidFill>
                  <a:schemeClr val="tx1"/>
                </a:solidFill>
              </a:rPr>
              <a:t>si</a:t>
            </a:r>
            <a:r>
              <a:rPr lang="en-US" sz="1600" dirty="0">
                <a:solidFill>
                  <a:schemeClr val="tx1"/>
                </a:solidFill>
              </a:rPr>
              <a:t> </a:t>
            </a:r>
            <a:r>
              <a:rPr lang="en-US" sz="1600" dirty="0" err="1">
                <a:solidFill>
                  <a:schemeClr val="tx1"/>
                </a:solidFill>
              </a:rPr>
              <a:t>vous</a:t>
            </a:r>
            <a:r>
              <a:rPr lang="en-US" sz="1600" dirty="0">
                <a:solidFill>
                  <a:schemeClr val="tx1"/>
                </a:solidFill>
              </a:rPr>
              <a:t> </a:t>
            </a:r>
            <a:r>
              <a:rPr lang="en-US" sz="1600" dirty="0" err="1">
                <a:solidFill>
                  <a:schemeClr val="tx1"/>
                </a:solidFill>
              </a:rPr>
              <a:t>remarquez</a:t>
            </a:r>
            <a:r>
              <a:rPr lang="en-US" sz="1600" dirty="0">
                <a:solidFill>
                  <a:schemeClr val="tx1"/>
                </a:solidFill>
              </a:rPr>
              <a:t> que les </a:t>
            </a:r>
            <a:r>
              <a:rPr lang="en-US" sz="1600" dirty="0" err="1">
                <a:solidFill>
                  <a:schemeClr val="tx1"/>
                </a:solidFill>
              </a:rPr>
              <a:t>nageoires</a:t>
            </a:r>
            <a:r>
              <a:rPr lang="en-US" sz="1600" dirty="0">
                <a:solidFill>
                  <a:schemeClr val="tx1"/>
                </a:solidFill>
              </a:rPr>
              <a:t> </a:t>
            </a:r>
            <a:r>
              <a:rPr lang="en-US" sz="1600" dirty="0" err="1">
                <a:solidFill>
                  <a:schemeClr val="tx1"/>
                </a:solidFill>
              </a:rPr>
              <a:t>arrières</a:t>
            </a:r>
            <a:r>
              <a:rPr lang="en-US" sz="1600" dirty="0">
                <a:solidFill>
                  <a:schemeClr val="tx1"/>
                </a:solidFill>
              </a:rPr>
              <a:t> ne </a:t>
            </a:r>
            <a:r>
              <a:rPr lang="en-US" sz="1600" dirty="0" err="1">
                <a:solidFill>
                  <a:schemeClr val="tx1"/>
                </a:solidFill>
              </a:rPr>
              <a:t>fonctionnent</a:t>
            </a:r>
            <a:r>
              <a:rPr lang="en-US" sz="1600" dirty="0">
                <a:solidFill>
                  <a:schemeClr val="tx1"/>
                </a:solidFill>
              </a:rPr>
              <a:t> plus, </a:t>
            </a:r>
            <a:r>
              <a:rPr lang="en-US" sz="1600" dirty="0" err="1">
                <a:solidFill>
                  <a:schemeClr val="tx1"/>
                </a:solidFill>
              </a:rPr>
              <a:t>si</a:t>
            </a:r>
            <a:r>
              <a:rPr lang="en-US" sz="1600" dirty="0">
                <a:solidFill>
                  <a:schemeClr val="tx1"/>
                </a:solidFill>
              </a:rPr>
              <a:t> le </a:t>
            </a:r>
            <a:r>
              <a:rPr lang="en-US" sz="1600" dirty="0" err="1">
                <a:solidFill>
                  <a:schemeClr val="tx1"/>
                </a:solidFill>
              </a:rPr>
              <a:t>nez</a:t>
            </a:r>
            <a:r>
              <a:rPr lang="en-US" sz="1600" dirty="0">
                <a:solidFill>
                  <a:schemeClr val="tx1"/>
                </a:solidFill>
              </a:rPr>
              <a:t> se </a:t>
            </a:r>
            <a:r>
              <a:rPr lang="en-US" sz="1600" dirty="0" err="1">
                <a:solidFill>
                  <a:schemeClr val="tx1"/>
                </a:solidFill>
              </a:rPr>
              <a:t>détache</a:t>
            </a:r>
            <a:r>
              <a:rPr lang="en-US" sz="1600" dirty="0">
                <a:solidFill>
                  <a:schemeClr val="tx1"/>
                </a:solidFill>
              </a:rPr>
              <a:t> </a:t>
            </a:r>
            <a:r>
              <a:rPr lang="en-US" sz="1600" dirty="0" err="1">
                <a:solidFill>
                  <a:schemeClr val="tx1"/>
                </a:solidFill>
              </a:rPr>
              <a:t>ou</a:t>
            </a:r>
            <a:r>
              <a:rPr lang="en-US" sz="1600" dirty="0">
                <a:solidFill>
                  <a:schemeClr val="tx1"/>
                </a:solidFill>
              </a:rPr>
              <a:t> </a:t>
            </a:r>
            <a:r>
              <a:rPr lang="en-US" sz="1600" dirty="0" err="1">
                <a:solidFill>
                  <a:schemeClr val="tx1"/>
                </a:solidFill>
              </a:rPr>
              <a:t>si</a:t>
            </a:r>
            <a:r>
              <a:rPr lang="en-US" sz="1600" dirty="0">
                <a:solidFill>
                  <a:schemeClr val="tx1"/>
                </a:solidFill>
              </a:rPr>
              <a:t> </a:t>
            </a:r>
            <a:r>
              <a:rPr lang="en-US" sz="1600" dirty="0" err="1">
                <a:solidFill>
                  <a:schemeClr val="tx1"/>
                </a:solidFill>
              </a:rPr>
              <a:t>vous</a:t>
            </a:r>
            <a:r>
              <a:rPr lang="en-US" sz="1600" dirty="0">
                <a:solidFill>
                  <a:schemeClr val="tx1"/>
                </a:solidFill>
              </a:rPr>
              <a:t> </a:t>
            </a:r>
            <a:r>
              <a:rPr lang="en-US" sz="1600" dirty="0" err="1">
                <a:solidFill>
                  <a:schemeClr val="tx1"/>
                </a:solidFill>
              </a:rPr>
              <a:t>remarquez</a:t>
            </a:r>
            <a:r>
              <a:rPr lang="en-US" sz="1600" dirty="0">
                <a:solidFill>
                  <a:schemeClr val="tx1"/>
                </a:solidFill>
              </a:rPr>
              <a:t> un bruit, </a:t>
            </a:r>
            <a:r>
              <a:rPr lang="en-US" sz="1600" dirty="0" err="1">
                <a:solidFill>
                  <a:schemeClr val="tx1"/>
                </a:solidFill>
              </a:rPr>
              <a:t>comportement</a:t>
            </a:r>
            <a:r>
              <a:rPr lang="en-US" sz="1600" dirty="0">
                <a:solidFill>
                  <a:schemeClr val="tx1"/>
                </a:solidFill>
              </a:rPr>
              <a:t> </a:t>
            </a:r>
            <a:r>
              <a:rPr lang="en-US" sz="1600" dirty="0" err="1">
                <a:solidFill>
                  <a:schemeClr val="tx1"/>
                </a:solidFill>
              </a:rPr>
              <a:t>ou</a:t>
            </a:r>
            <a:r>
              <a:rPr lang="en-US" sz="1600" dirty="0">
                <a:solidFill>
                  <a:schemeClr val="tx1"/>
                </a:solidFill>
              </a:rPr>
              <a:t> </a:t>
            </a:r>
            <a:r>
              <a:rPr lang="en-US" sz="1600" dirty="0" err="1">
                <a:solidFill>
                  <a:schemeClr val="tx1"/>
                </a:solidFill>
              </a:rPr>
              <a:t>odeur</a:t>
            </a:r>
            <a:r>
              <a:rPr lang="en-US" sz="1600" dirty="0">
                <a:solidFill>
                  <a:schemeClr val="tx1"/>
                </a:solidFill>
              </a:rPr>
              <a:t> </a:t>
            </a:r>
            <a:r>
              <a:rPr lang="en-US" sz="1600" dirty="0" err="1">
                <a:solidFill>
                  <a:schemeClr val="tx1"/>
                </a:solidFill>
              </a:rPr>
              <a:t>inhabituels</a:t>
            </a:r>
            <a:endParaRPr lang="en-US" sz="1600" dirty="0">
              <a:solidFill>
                <a:schemeClr val="tx1"/>
              </a:solidFill>
            </a:endParaRPr>
          </a:p>
        </p:txBody>
      </p:sp>
    </p:spTree>
    <p:extLst>
      <p:ext uri="{BB962C8B-B14F-4D97-AF65-F5344CB8AC3E}">
        <p14:creationId xmlns:p14="http://schemas.microsoft.com/office/powerpoint/2010/main" val="664832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000" y="144000"/>
            <a:ext cx="7772400" cy="1470025"/>
          </a:xfrm>
        </p:spPr>
        <p:txBody>
          <a:bodyPr>
            <a:normAutofit/>
          </a:bodyPr>
          <a:lstStyle/>
          <a:p>
            <a:r>
              <a:rPr lang="fr-FR" sz="3600" dirty="0">
                <a:solidFill>
                  <a:srgbClr val="000000"/>
                </a:solidFill>
              </a:rPr>
              <a:t>Restrictions d’utilisation</a:t>
            </a:r>
          </a:p>
        </p:txBody>
      </p:sp>
      <p:sp>
        <p:nvSpPr>
          <p:cNvPr id="3" name="Subtitle 2"/>
          <p:cNvSpPr>
            <a:spLocks noGrp="1"/>
          </p:cNvSpPr>
          <p:nvPr>
            <p:ph type="subTitle" idx="1"/>
          </p:nvPr>
        </p:nvSpPr>
        <p:spPr>
          <a:xfrm>
            <a:off x="323528" y="1460376"/>
            <a:ext cx="3753472" cy="1752600"/>
          </a:xfrm>
        </p:spPr>
        <p:txBody>
          <a:bodyPr>
            <a:normAutofit/>
          </a:bodyPr>
          <a:lstStyle/>
          <a:p>
            <a:pPr marL="457200" indent="-457200" algn="l">
              <a:buFont typeface="Arial" panose="020B0604020202020204" pitchFamily="34" charset="0"/>
              <a:buChar char="•"/>
            </a:pPr>
            <a:r>
              <a:rPr lang="fr-FR" sz="2000" dirty="0">
                <a:solidFill>
                  <a:srgbClr val="000000"/>
                </a:solidFill>
                <a:latin typeface="+mj-lt"/>
                <a:ea typeface="Calibri" panose="020F0502020204030204" pitchFamily="34" charset="0"/>
                <a:cs typeface="Times New Roman" panose="02020603050405020304" pitchFamily="18" charset="0"/>
              </a:rPr>
              <a:t>É</a:t>
            </a:r>
            <a:r>
              <a:rPr lang="fr-FR" sz="2000" dirty="0">
                <a:solidFill>
                  <a:srgbClr val="000000"/>
                </a:solidFill>
                <a:latin typeface="+mj-lt"/>
              </a:rPr>
              <a:t>viter environnement humide, poussiéreux ou une chaleur excessive </a:t>
            </a:r>
          </a:p>
          <a:p>
            <a:pPr marL="457200" indent="-457200" algn="l">
              <a:buFont typeface="Arial" panose="020B0604020202020204" pitchFamily="34" charset="0"/>
              <a:buChar char="•"/>
            </a:pPr>
            <a:r>
              <a:rPr lang="fr-FR" sz="2000" dirty="0">
                <a:solidFill>
                  <a:srgbClr val="000000"/>
                </a:solidFill>
                <a:latin typeface="+mj-lt"/>
              </a:rPr>
              <a:t>PARO ne sait pas nager…</a:t>
            </a:r>
          </a:p>
        </p:txBody>
      </p:sp>
      <p:sp>
        <p:nvSpPr>
          <p:cNvPr id="4" name="Title 1"/>
          <p:cNvSpPr txBox="1">
            <a:spLocks/>
          </p:cNvSpPr>
          <p:nvPr/>
        </p:nvSpPr>
        <p:spPr>
          <a:xfrm>
            <a:off x="1962000" y="379433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a:solidFill>
                  <a:srgbClr val="000000"/>
                </a:solidFill>
              </a:rPr>
              <a:t>Précautions d’emploi</a:t>
            </a:r>
          </a:p>
        </p:txBody>
      </p:sp>
      <p:sp>
        <p:nvSpPr>
          <p:cNvPr id="5" name="Rectangle 4"/>
          <p:cNvSpPr/>
          <p:nvPr/>
        </p:nvSpPr>
        <p:spPr>
          <a:xfrm>
            <a:off x="2952000" y="5094000"/>
            <a:ext cx="5418472" cy="1015663"/>
          </a:xfrm>
          <a:prstGeom prst="rect">
            <a:avLst/>
          </a:prstGeom>
        </p:spPr>
        <p:txBody>
          <a:bodyPr wrap="square">
            <a:spAutoFit/>
          </a:bodyPr>
          <a:lstStyle/>
          <a:p>
            <a:pPr marL="450850" indent="-450850" algn="just">
              <a:buFont typeface="Arial" panose="020B0604020202020204" pitchFamily="34" charset="0"/>
              <a:buChar char="•"/>
            </a:pPr>
            <a:r>
              <a:rPr lang="fr-FR" sz="2000" dirty="0">
                <a:solidFill>
                  <a:srgbClr val="000000"/>
                </a:solidFill>
                <a:latin typeface="Calibri (Corps)"/>
              </a:rPr>
              <a:t>Bien que PARO soit équipé d’un blindage électromagnétique, utiliser à distance de la poitrine si utilisation de pacemaker</a:t>
            </a:r>
          </a:p>
        </p:txBody>
      </p:sp>
      <p:pic>
        <p:nvPicPr>
          <p:cNvPr id="8194" name="Picture 2" descr="Icônes d'ordinateur de fréquence cardiaque médecine hôpital, coeur, amour,  angle png | PNGEgg">
            <a:extLst>
              <a:ext uri="{FF2B5EF4-FFF2-40B4-BE49-F238E27FC236}">
                <a16:creationId xmlns:a16="http://schemas.microsoft.com/office/drawing/2014/main" id="{F8ACF9EB-6854-497E-AF12-F12BD73F96DF}"/>
              </a:ext>
            </a:extLst>
          </p:cNvPr>
          <p:cNvPicPr>
            <a:picLocks noChangeAspect="1" noChangeArrowheads="1"/>
          </p:cNvPicPr>
          <p:nvPr/>
        </p:nvPicPr>
        <p:blipFill>
          <a:blip r:embed="rId3"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413528" y="4355801"/>
            <a:ext cx="2342998" cy="1817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hoc png | PNGEgg">
            <a:extLst>
              <a:ext uri="{FF2B5EF4-FFF2-40B4-BE49-F238E27FC236}">
                <a16:creationId xmlns:a16="http://schemas.microsoft.com/office/drawing/2014/main" id="{009641DC-01A7-4264-AB42-3BD304E11506}"/>
              </a:ext>
            </a:extLst>
          </p:cNvPr>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102000" y="731054"/>
            <a:ext cx="2467350" cy="2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4401"/>
          </a:xfrm>
          <a:prstGeom prst="rect">
            <a:avLst/>
          </a:prstGeom>
        </p:spPr>
      </p:pic>
      <p:sp>
        <p:nvSpPr>
          <p:cNvPr id="12" name="Rectangle 11"/>
          <p:cNvSpPr/>
          <p:nvPr/>
        </p:nvSpPr>
        <p:spPr>
          <a:xfrm>
            <a:off x="3206930" y="6464401"/>
            <a:ext cx="2730140" cy="369332"/>
          </a:xfrm>
          <a:prstGeom prst="rect">
            <a:avLst/>
          </a:prstGeom>
        </p:spPr>
        <p:txBody>
          <a:bodyPr wrap="square">
            <a:spAutoFit/>
          </a:bodyPr>
          <a:lstStyle/>
          <a:p>
            <a:pPr algn="ctr">
              <a:spcAft>
                <a:spcPts val="0"/>
              </a:spcAft>
            </a:pPr>
            <a:r>
              <a:rPr lang="fr-FR" u="sng" dirty="0">
                <a:latin typeface="Helvetica" panose="020B0604020202020204" pitchFamily="34" charset="0"/>
                <a:ea typeface="Calibri" panose="020F0502020204030204" pitchFamily="34" charset="0"/>
                <a:hlinkClick r:id="rId3"/>
              </a:rPr>
              <a:t>jean-duverdier.com </a:t>
            </a:r>
            <a:endParaRPr lang="fr-FR" u="sng" dirty="0">
              <a:latin typeface="Helvetica" panose="020B0604020202020204" pitchFamily="34" charset="0"/>
              <a:ea typeface="Calibri" panose="020F0502020204030204" pitchFamily="34" charset="0"/>
            </a:endParaRPr>
          </a:p>
        </p:txBody>
      </p:sp>
    </p:spTree>
    <p:extLst>
      <p:ext uri="{BB962C8B-B14F-4D97-AF65-F5344CB8AC3E}">
        <p14:creationId xmlns:p14="http://schemas.microsoft.com/office/powerpoint/2010/main" val="389224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el 4"/>
          <p:cNvSpPr>
            <a:spLocks noGrp="1"/>
          </p:cNvSpPr>
          <p:nvPr>
            <p:ph type="title"/>
          </p:nvPr>
        </p:nvSpPr>
        <p:spPr>
          <a:xfrm>
            <a:off x="718879" y="800392"/>
            <a:ext cx="7698523" cy="1212102"/>
          </a:xfrm>
        </p:spPr>
        <p:txBody>
          <a:bodyPr>
            <a:normAutofit/>
          </a:bodyPr>
          <a:lstStyle/>
          <a:p>
            <a:r>
              <a:rPr lang="fr-FR" sz="3500" b="1">
                <a:solidFill>
                  <a:srgbClr val="FFFFFF"/>
                </a:solidFill>
                <a:latin typeface="Arial Rounded MT Bold" panose="020F0704030504030204" pitchFamily="34" charset="0"/>
              </a:rPr>
              <a:t>Objectifs de l’utilisation de PARO</a:t>
            </a:r>
            <a:endParaRPr lang="en-US" sz="3500" b="1">
              <a:solidFill>
                <a:srgbClr val="FFFFFF"/>
              </a:solidFill>
              <a:latin typeface="Arial Rounded MT Bold" panose="020F0704030504030204" pitchFamily="34" charset="0"/>
            </a:endParaRPr>
          </a:p>
        </p:txBody>
      </p:sp>
      <p:sp>
        <p:nvSpPr>
          <p:cNvPr id="6" name="Pladsholder til indhold 5"/>
          <p:cNvSpPr>
            <a:spLocks noGrp="1"/>
          </p:cNvSpPr>
          <p:nvPr>
            <p:ph idx="1"/>
          </p:nvPr>
        </p:nvSpPr>
        <p:spPr>
          <a:xfrm>
            <a:off x="1025718" y="2490436"/>
            <a:ext cx="7281746" cy="3567173"/>
          </a:xfrm>
        </p:spPr>
        <p:txBody>
          <a:bodyPr anchor="ctr">
            <a:normAutofit/>
          </a:bodyPr>
          <a:lstStyle/>
          <a:p>
            <a:pPr>
              <a:lnSpc>
                <a:spcPct val="90000"/>
              </a:lnSpc>
              <a:spcBef>
                <a:spcPts val="0"/>
              </a:spcBef>
              <a:spcAft>
                <a:spcPts val="600"/>
              </a:spcAft>
              <a:buClr>
                <a:srgbClr val="1F497D"/>
              </a:buClr>
              <a:buSzPct val="100000"/>
            </a:pPr>
            <a:r>
              <a:rPr lang="fr-FR" sz="1800" b="1"/>
              <a:t>Stimulation cognitive et sensorielle</a:t>
            </a:r>
          </a:p>
          <a:p>
            <a:pPr>
              <a:lnSpc>
                <a:spcPct val="90000"/>
              </a:lnSpc>
              <a:spcBef>
                <a:spcPts val="0"/>
              </a:spcBef>
              <a:spcAft>
                <a:spcPts val="600"/>
              </a:spcAft>
              <a:buClr>
                <a:srgbClr val="1F497D"/>
              </a:buClr>
              <a:buSzPct val="100000"/>
            </a:pPr>
            <a:r>
              <a:rPr lang="fr-FR" sz="1800" b="1"/>
              <a:t>Diminuer les troubles du comportement</a:t>
            </a:r>
          </a:p>
          <a:p>
            <a:pPr lvl="1">
              <a:lnSpc>
                <a:spcPct val="90000"/>
              </a:lnSpc>
              <a:spcBef>
                <a:spcPts val="0"/>
              </a:spcBef>
              <a:spcAft>
                <a:spcPts val="600"/>
              </a:spcAft>
              <a:buClr>
                <a:srgbClr val="1F497D"/>
              </a:buClr>
              <a:buSzPct val="100000"/>
            </a:pPr>
            <a:r>
              <a:rPr lang="fr-FR" sz="1800"/>
              <a:t>Ce qui perturbe le travail du personnel soignant : agressivité, agitation, opposition, cris, déambulation, désinhibition… </a:t>
            </a:r>
          </a:p>
          <a:p>
            <a:pPr lvl="1">
              <a:lnSpc>
                <a:spcPct val="90000"/>
              </a:lnSpc>
              <a:spcBef>
                <a:spcPts val="0"/>
              </a:spcBef>
              <a:spcAft>
                <a:spcPts val="600"/>
              </a:spcAft>
              <a:buClr>
                <a:srgbClr val="1F497D"/>
              </a:buClr>
              <a:buSzPct val="100000"/>
            </a:pPr>
            <a:r>
              <a:rPr lang="fr-FR" sz="1800"/>
              <a:t>Ce qui révèle une souffrance pour la personne, tous ces troubles du comportement ainsi que l’apathie, le repli sur soi.</a:t>
            </a:r>
          </a:p>
          <a:p>
            <a:pPr lvl="1">
              <a:lnSpc>
                <a:spcPct val="90000"/>
              </a:lnSpc>
              <a:spcBef>
                <a:spcPts val="0"/>
              </a:spcBef>
              <a:spcAft>
                <a:spcPts val="600"/>
              </a:spcAft>
              <a:buClr>
                <a:srgbClr val="1F497D"/>
              </a:buClr>
              <a:buSzPct val="100000"/>
            </a:pPr>
            <a:r>
              <a:rPr lang="fr-FR" sz="1800"/>
              <a:t>Permet de créer une atmosphère reposante (mentalement et physiquement) pour le résident/patient , diminue le sentiment de solitude, stimule l’expression des sentiments, des mémoires (émotionnelles et procédurales) et expériences du passé. </a:t>
            </a:r>
          </a:p>
          <a:p>
            <a:pPr>
              <a:lnSpc>
                <a:spcPct val="90000"/>
              </a:lnSpc>
              <a:spcBef>
                <a:spcPts val="0"/>
              </a:spcBef>
              <a:spcAft>
                <a:spcPts val="600"/>
              </a:spcAft>
              <a:buClr>
                <a:srgbClr val="1F497D"/>
              </a:buClr>
              <a:buSzPct val="100000"/>
            </a:pPr>
            <a:r>
              <a:rPr lang="fr-FR" sz="1800" b="1"/>
              <a:t>Contribuer à l’amélioration du bien-être physique et psychologique des résidents/patients</a:t>
            </a:r>
          </a:p>
        </p:txBody>
      </p:sp>
    </p:spTree>
    <p:extLst>
      <p:ext uri="{BB962C8B-B14F-4D97-AF65-F5344CB8AC3E}">
        <p14:creationId xmlns:p14="http://schemas.microsoft.com/office/powerpoint/2010/main" val="1506303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993" r="2676" b="2"/>
          <a:stretch/>
        </p:blipFill>
        <p:spPr>
          <a:xfrm>
            <a:off x="20" y="10"/>
            <a:ext cx="9143979" cy="6857990"/>
          </a:xfrm>
          <a:prstGeom prst="rect">
            <a:avLst/>
          </a:prstGeom>
        </p:spPr>
      </p:pic>
      <p:sp>
        <p:nvSpPr>
          <p:cNvPr id="2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itel 4"/>
          <p:cNvSpPr>
            <a:spLocks noGrp="1"/>
          </p:cNvSpPr>
          <p:nvPr>
            <p:ph type="title"/>
          </p:nvPr>
        </p:nvSpPr>
        <p:spPr>
          <a:xfrm>
            <a:off x="532086" y="1913950"/>
            <a:ext cx="3153102" cy="1342754"/>
          </a:xfrm>
        </p:spPr>
        <p:txBody>
          <a:bodyPr>
            <a:normAutofit/>
          </a:bodyPr>
          <a:lstStyle/>
          <a:p>
            <a:pPr>
              <a:lnSpc>
                <a:spcPct val="90000"/>
              </a:lnSpc>
            </a:pPr>
            <a:r>
              <a:rPr lang="fr-FR" sz="2900" b="1">
                <a:latin typeface="Arial Rounded MT Bold" panose="020F0704030504030204" pitchFamily="34" charset="0"/>
              </a:rPr>
              <a:t>Objectifs de l’utilisation de PARO</a:t>
            </a:r>
            <a:endParaRPr lang="en-US" sz="2900" b="1">
              <a:latin typeface="Arial Rounded MT Bold" panose="020F0704030504030204" pitchFamily="34" charset="0"/>
            </a:endParaRPr>
          </a:p>
        </p:txBody>
      </p:sp>
      <p:cxnSp>
        <p:nvCxnSpPr>
          <p:cNvPr id="21"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Pladsholder til indhold 5"/>
          <p:cNvSpPr>
            <a:spLocks noGrp="1"/>
          </p:cNvSpPr>
          <p:nvPr>
            <p:ph idx="1"/>
          </p:nvPr>
        </p:nvSpPr>
        <p:spPr>
          <a:xfrm>
            <a:off x="394137" y="3417573"/>
            <a:ext cx="3444765" cy="2619839"/>
          </a:xfrm>
        </p:spPr>
        <p:txBody>
          <a:bodyPr anchor="ctr">
            <a:normAutofit/>
          </a:bodyPr>
          <a:lstStyle/>
          <a:p>
            <a:pPr>
              <a:lnSpc>
                <a:spcPct val="90000"/>
              </a:lnSpc>
              <a:spcBef>
                <a:spcPts val="0"/>
              </a:spcBef>
              <a:spcAft>
                <a:spcPts val="600"/>
              </a:spcAft>
              <a:buClr>
                <a:srgbClr val="1F497D"/>
              </a:buClr>
              <a:buSzPct val="100000"/>
            </a:pPr>
            <a:r>
              <a:rPr lang="fr-FR" sz="1600"/>
              <a:t>Diminution de la médication, </a:t>
            </a:r>
            <a:r>
              <a:rPr lang="fr-FR" sz="1600" b="1"/>
              <a:t>prise en charge non médicamenteuse</a:t>
            </a:r>
            <a:r>
              <a:rPr lang="fr-FR" sz="1600"/>
              <a:t>.</a:t>
            </a:r>
          </a:p>
          <a:p>
            <a:pPr>
              <a:lnSpc>
                <a:spcPct val="90000"/>
              </a:lnSpc>
              <a:spcBef>
                <a:spcPts val="0"/>
              </a:spcBef>
              <a:spcAft>
                <a:spcPts val="600"/>
              </a:spcAft>
              <a:buClr>
                <a:srgbClr val="1F497D"/>
              </a:buClr>
              <a:buSzPct val="100000"/>
            </a:pPr>
            <a:r>
              <a:rPr lang="fr-FR" sz="1600" b="1"/>
              <a:t>Favoriser le lien social </a:t>
            </a:r>
          </a:p>
          <a:p>
            <a:pPr>
              <a:lnSpc>
                <a:spcPct val="90000"/>
              </a:lnSpc>
              <a:spcBef>
                <a:spcPts val="0"/>
              </a:spcBef>
              <a:spcAft>
                <a:spcPts val="600"/>
              </a:spcAft>
              <a:buClr>
                <a:srgbClr val="1F497D"/>
              </a:buClr>
              <a:buSzPct val="100000"/>
            </a:pPr>
            <a:r>
              <a:rPr lang="fr-FR" sz="1600" b="1"/>
              <a:t>Médiation, installation d’une relation de confiance soignant/soigné </a:t>
            </a:r>
            <a:r>
              <a:rPr lang="fr-FR" sz="1600"/>
              <a:t>(permet également de découvrir ou redécouvrir des traits de personnalité chez certains résidents/patients) </a:t>
            </a:r>
          </a:p>
        </p:txBody>
      </p:sp>
    </p:spTree>
    <p:extLst>
      <p:ext uri="{BB962C8B-B14F-4D97-AF65-F5344CB8AC3E}">
        <p14:creationId xmlns:p14="http://schemas.microsoft.com/office/powerpoint/2010/main" val="635574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el 4"/>
          <p:cNvSpPr>
            <a:spLocks noGrp="1"/>
          </p:cNvSpPr>
          <p:nvPr>
            <p:ph type="title"/>
          </p:nvPr>
        </p:nvSpPr>
        <p:spPr>
          <a:xfrm>
            <a:off x="718879" y="800392"/>
            <a:ext cx="7698523" cy="1212102"/>
          </a:xfrm>
        </p:spPr>
        <p:txBody>
          <a:bodyPr>
            <a:normAutofit/>
          </a:bodyPr>
          <a:lstStyle/>
          <a:p>
            <a:r>
              <a:rPr lang="fr-FR" sz="3500" b="1">
                <a:solidFill>
                  <a:srgbClr val="FFFFFF"/>
                </a:solidFill>
                <a:latin typeface="Arial Rounded MT Bold" panose="020F0704030504030204" pitchFamily="34" charset="0"/>
              </a:rPr>
              <a:t>Acceptation de PARO auprès des équipes soignantes </a:t>
            </a:r>
          </a:p>
        </p:txBody>
      </p:sp>
      <p:sp>
        <p:nvSpPr>
          <p:cNvPr id="6" name="Pladsholder til indhold 5"/>
          <p:cNvSpPr>
            <a:spLocks noGrp="1"/>
          </p:cNvSpPr>
          <p:nvPr>
            <p:ph idx="1"/>
          </p:nvPr>
        </p:nvSpPr>
        <p:spPr>
          <a:xfrm>
            <a:off x="1025718" y="2490436"/>
            <a:ext cx="7281746" cy="3567173"/>
          </a:xfrm>
        </p:spPr>
        <p:txBody>
          <a:bodyPr anchor="ctr">
            <a:normAutofit/>
          </a:bodyPr>
          <a:lstStyle/>
          <a:p>
            <a:pPr>
              <a:spcBef>
                <a:spcPts val="0"/>
              </a:spcBef>
              <a:spcAft>
                <a:spcPts val="600"/>
              </a:spcAft>
              <a:buClr>
                <a:srgbClr val="1F497D"/>
              </a:buClr>
              <a:buSzPct val="100000"/>
            </a:pPr>
            <a:r>
              <a:rPr lang="fr-FR" sz="2100"/>
              <a:t>La prise en compte de l’avis et du ressenti des équipes vis-à-vis de l’utilisation d’outils tels que PARO est un point important..</a:t>
            </a:r>
          </a:p>
          <a:p>
            <a:pPr>
              <a:spcBef>
                <a:spcPts val="0"/>
              </a:spcBef>
              <a:spcAft>
                <a:spcPts val="600"/>
              </a:spcAft>
              <a:buClr>
                <a:srgbClr val="1F497D"/>
              </a:buClr>
              <a:buSzPct val="100000"/>
            </a:pPr>
            <a:r>
              <a:rPr lang="fr-FR" sz="2100" b="1"/>
              <a:t>PARO ne replace pas le(s) soignant(s) : </a:t>
            </a:r>
            <a:r>
              <a:rPr lang="fr-FR" sz="2100"/>
              <a:t>C’est un outil mis à la disposition de l’équipe qui l’aide au quotidien. Il a un rôle de médiateur proche de celui de la médiation animale sans ses contraintes et ses limites.</a:t>
            </a:r>
          </a:p>
          <a:p>
            <a:pPr>
              <a:spcBef>
                <a:spcPts val="0"/>
              </a:spcBef>
              <a:spcAft>
                <a:spcPts val="600"/>
              </a:spcAft>
              <a:buClr>
                <a:srgbClr val="1F497D"/>
              </a:buClr>
              <a:buSzPct val="100000"/>
            </a:pPr>
            <a:r>
              <a:rPr lang="fr-FR" sz="2100"/>
              <a:t>Prise en charge non médicamenteuse conforme aux recommandations de l’HAS.</a:t>
            </a:r>
            <a:endParaRPr lang="en-US" sz="2100"/>
          </a:p>
        </p:txBody>
      </p:sp>
    </p:spTree>
    <p:extLst>
      <p:ext uri="{BB962C8B-B14F-4D97-AF65-F5344CB8AC3E}">
        <p14:creationId xmlns:p14="http://schemas.microsoft.com/office/powerpoint/2010/main" val="1460165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81000"/>
            <a:ext cx="8550000" cy="1143000"/>
          </a:xfrm>
        </p:spPr>
        <p:txBody>
          <a:bodyPr>
            <a:noAutofit/>
          </a:bodyPr>
          <a:lstStyle/>
          <a:p>
            <a:r>
              <a:rPr lang="fr-FR" sz="3200" b="1" dirty="0">
                <a:solidFill>
                  <a:srgbClr val="000000"/>
                </a:solidFill>
              </a:rPr>
              <a:t>Acceptation de PARO auprès des équipes soignantes </a:t>
            </a:r>
          </a:p>
        </p:txBody>
      </p:sp>
      <p:graphicFrame>
        <p:nvGraphicFramePr>
          <p:cNvPr id="8" name="Pladsholder til indhold 5">
            <a:extLst>
              <a:ext uri="{FF2B5EF4-FFF2-40B4-BE49-F238E27FC236}">
                <a16:creationId xmlns:a16="http://schemas.microsoft.com/office/drawing/2014/main" id="{2BB3C9F5-3FEF-428E-BDD0-E0B99FB6FD97}"/>
              </a:ext>
            </a:extLst>
          </p:cNvPr>
          <p:cNvGraphicFramePr>
            <a:graphicFrameLocks noGrp="1"/>
          </p:cNvGraphicFramePr>
          <p:nvPr>
            <p:ph idx="1"/>
            <p:extLst>
              <p:ext uri="{D42A27DB-BD31-4B8C-83A1-F6EECF244321}">
                <p14:modId xmlns:p14="http://schemas.microsoft.com/office/powerpoint/2010/main" val="4117433788"/>
              </p:ext>
            </p:extLst>
          </p:nvPr>
        </p:nvGraphicFramePr>
        <p:xfrm>
          <a:off x="297000" y="1412776"/>
          <a:ext cx="86850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93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el 4"/>
          <p:cNvSpPr>
            <a:spLocks noGrp="1"/>
          </p:cNvSpPr>
          <p:nvPr>
            <p:ph type="title"/>
          </p:nvPr>
        </p:nvSpPr>
        <p:spPr>
          <a:xfrm>
            <a:off x="718879" y="800392"/>
            <a:ext cx="7698523" cy="1212102"/>
          </a:xfrm>
        </p:spPr>
        <p:txBody>
          <a:bodyPr>
            <a:normAutofit/>
          </a:bodyPr>
          <a:lstStyle/>
          <a:p>
            <a:r>
              <a:rPr lang="fr-FR" sz="3500" b="1" dirty="0">
                <a:solidFill>
                  <a:srgbClr val="FFFFFF"/>
                </a:solidFill>
              </a:rPr>
              <a:t>Constitution de l’équipe référente PARO </a:t>
            </a:r>
            <a:endParaRPr lang="en-US" sz="3500" b="1" dirty="0">
              <a:solidFill>
                <a:srgbClr val="FFFFFF"/>
              </a:solidFill>
            </a:endParaRPr>
          </a:p>
        </p:txBody>
      </p:sp>
      <p:sp>
        <p:nvSpPr>
          <p:cNvPr id="6" name="Pladsholder til indhold 5"/>
          <p:cNvSpPr>
            <a:spLocks noGrp="1"/>
          </p:cNvSpPr>
          <p:nvPr>
            <p:ph idx="1"/>
          </p:nvPr>
        </p:nvSpPr>
        <p:spPr>
          <a:xfrm>
            <a:off x="1025718" y="2490436"/>
            <a:ext cx="7281746" cy="3567173"/>
          </a:xfrm>
        </p:spPr>
        <p:txBody>
          <a:bodyPr anchor="ctr">
            <a:normAutofit/>
          </a:bodyPr>
          <a:lstStyle/>
          <a:p>
            <a:pPr>
              <a:spcBef>
                <a:spcPts val="0"/>
              </a:spcBef>
              <a:spcAft>
                <a:spcPts val="600"/>
              </a:spcAft>
              <a:buClr>
                <a:srgbClr val="1F497D"/>
              </a:buClr>
              <a:buSzPct val="100000"/>
            </a:pPr>
            <a:r>
              <a:rPr lang="fr-FR" sz="2100"/>
              <a:t>Constitution d’un groupe de travail de 2 à 3 personnes investies dans ce projet, élaboration d’un référentiel pour l’établissement.</a:t>
            </a:r>
          </a:p>
          <a:p>
            <a:pPr>
              <a:spcBef>
                <a:spcPts val="0"/>
              </a:spcBef>
              <a:spcAft>
                <a:spcPts val="600"/>
              </a:spcAft>
              <a:buClr>
                <a:srgbClr val="1F497D"/>
              </a:buClr>
              <a:buSzPct val="100000"/>
            </a:pPr>
            <a:r>
              <a:rPr lang="fr-FR" sz="2100"/>
              <a:t>L’usage de PARO entre dans différents types de projets dans un usage ponctuel, ou à plus ou moins long terme en fonction du professionnel qui l’utilise</a:t>
            </a:r>
          </a:p>
          <a:p>
            <a:pPr>
              <a:spcBef>
                <a:spcPts val="0"/>
              </a:spcBef>
              <a:spcAft>
                <a:spcPts val="600"/>
              </a:spcAft>
              <a:buClr>
                <a:srgbClr val="1F497D"/>
              </a:buClr>
              <a:buSzPct val="100000"/>
            </a:pPr>
            <a:r>
              <a:rPr lang="fr-FR" sz="2100"/>
              <a:t>Il mobilise la créativité des équipes et la cohésion autour d’un projet</a:t>
            </a:r>
          </a:p>
          <a:p>
            <a:pPr>
              <a:spcBef>
                <a:spcPts val="0"/>
              </a:spcBef>
              <a:spcAft>
                <a:spcPts val="600"/>
              </a:spcAft>
              <a:buClr>
                <a:srgbClr val="1F497D"/>
              </a:buClr>
              <a:buSzPct val="100000"/>
            </a:pPr>
            <a:endParaRPr lang="en-US" sz="2100"/>
          </a:p>
        </p:txBody>
      </p:sp>
    </p:spTree>
    <p:extLst>
      <p:ext uri="{BB962C8B-B14F-4D97-AF65-F5344CB8AC3E}">
        <p14:creationId xmlns:p14="http://schemas.microsoft.com/office/powerpoint/2010/main" val="293940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p:cNvSpPr>
            <a:spLocks noGrp="1"/>
          </p:cNvSpPr>
          <p:nvPr>
            <p:ph type="title"/>
          </p:nvPr>
        </p:nvSpPr>
        <p:spPr>
          <a:xfrm>
            <a:off x="482600" y="321734"/>
            <a:ext cx="3852312" cy="1135737"/>
          </a:xfrm>
        </p:spPr>
        <p:txBody>
          <a:bodyPr vert="horz" lIns="91440" tIns="45720" rIns="91440" bIns="45720" rtlCol="0" anchor="ctr">
            <a:normAutofit/>
          </a:bodyPr>
          <a:lstStyle/>
          <a:p>
            <a:pPr algn="l">
              <a:lnSpc>
                <a:spcPct val="90000"/>
              </a:lnSpc>
            </a:pPr>
            <a:r>
              <a:rPr lang="en-US" b="1" dirty="0"/>
              <a:t>Qui </a:t>
            </a:r>
            <a:r>
              <a:rPr lang="en-US" b="1" dirty="0" err="1"/>
              <a:t>est</a:t>
            </a:r>
            <a:r>
              <a:rPr lang="en-US" b="1" dirty="0"/>
              <a:t> PARO ?</a:t>
            </a:r>
          </a:p>
        </p:txBody>
      </p:sp>
      <p:sp>
        <p:nvSpPr>
          <p:cNvPr id="6" name="ZoneTexte 5"/>
          <p:cNvSpPr txBox="1"/>
          <p:nvPr/>
        </p:nvSpPr>
        <p:spPr>
          <a:xfrm>
            <a:off x="387000" y="1577514"/>
            <a:ext cx="4077312" cy="4958751"/>
          </a:xfrm>
          <a:prstGeom prst="rect">
            <a:avLst/>
          </a:prstGeom>
        </p:spPr>
        <p:txBody>
          <a:bodyPr vert="horz" lIns="91440" tIns="45720" rIns="91440" bIns="45720" rtlCol="0">
            <a:normAutofit lnSpcReduction="10000"/>
          </a:bodyPr>
          <a:lstStyle/>
          <a:p>
            <a:pPr marL="342900" indent="-228600">
              <a:lnSpc>
                <a:spcPct val="90000"/>
              </a:lnSpc>
              <a:spcAft>
                <a:spcPts val="600"/>
              </a:spcAft>
              <a:buClr>
                <a:srgbClr val="1F497D"/>
              </a:buClr>
              <a:buFont typeface="Arial" panose="020B0604020202020204" pitchFamily="34" charset="0"/>
              <a:buChar char="•"/>
            </a:pPr>
            <a:r>
              <a:rPr lang="en-US" dirty="0"/>
              <a:t>PARO </a:t>
            </a:r>
            <a:r>
              <a:rPr lang="en-US" dirty="0" err="1"/>
              <a:t>est</a:t>
            </a:r>
            <a:r>
              <a:rPr lang="en-US" dirty="0"/>
              <a:t> un</a:t>
            </a:r>
            <a:r>
              <a:rPr lang="en-US" b="1" dirty="0"/>
              <a:t> </a:t>
            </a:r>
            <a:r>
              <a:rPr lang="en-US" b="1" dirty="0" err="1"/>
              <a:t>phoque</a:t>
            </a:r>
            <a:r>
              <a:rPr lang="en-US" b="1" dirty="0"/>
              <a:t> </a:t>
            </a:r>
            <a:r>
              <a:rPr lang="en-US" b="1" dirty="0" err="1"/>
              <a:t>interactif</a:t>
            </a:r>
            <a:r>
              <a:rPr lang="en-US" b="1" dirty="0"/>
              <a:t> </a:t>
            </a:r>
            <a:r>
              <a:rPr lang="en-US" b="1" dirty="0" err="1"/>
              <a:t>émotionnel</a:t>
            </a:r>
            <a:r>
              <a:rPr lang="en-US" b="1" dirty="0"/>
              <a:t> </a:t>
            </a:r>
            <a:r>
              <a:rPr lang="en-US" dirty="0" err="1"/>
              <a:t>utilisé</a:t>
            </a:r>
            <a:r>
              <a:rPr lang="en-US" dirty="0"/>
              <a:t> </a:t>
            </a:r>
            <a:r>
              <a:rPr lang="en-US" dirty="0" err="1"/>
              <a:t>en</a:t>
            </a:r>
            <a:r>
              <a:rPr lang="en-US" dirty="0"/>
              <a:t> atelier </a:t>
            </a:r>
            <a:r>
              <a:rPr lang="en-US" dirty="0" err="1"/>
              <a:t>d’animation</a:t>
            </a:r>
            <a:r>
              <a:rPr lang="en-US" dirty="0"/>
              <a:t> et </a:t>
            </a:r>
            <a:r>
              <a:rPr lang="en-US" dirty="0" err="1"/>
              <a:t>en</a:t>
            </a:r>
            <a:r>
              <a:rPr lang="en-US" dirty="0"/>
              <a:t> </a:t>
            </a:r>
            <a:r>
              <a:rPr lang="en-US" dirty="0" err="1"/>
              <a:t>thérapie</a:t>
            </a:r>
            <a:r>
              <a:rPr lang="en-US" dirty="0"/>
              <a:t> </a:t>
            </a:r>
            <a:r>
              <a:rPr lang="en-US" dirty="0" err="1"/>
              <a:t>relationnelle</a:t>
            </a:r>
            <a:r>
              <a:rPr lang="en-US" dirty="0"/>
              <a:t> </a:t>
            </a:r>
            <a:r>
              <a:rPr lang="en-US" dirty="0" err="1"/>
              <a:t>individuelle</a:t>
            </a:r>
            <a:r>
              <a:rPr lang="en-US" dirty="0"/>
              <a:t> pour les </a:t>
            </a:r>
            <a:r>
              <a:rPr lang="en-US" dirty="0" err="1"/>
              <a:t>personnes</a:t>
            </a:r>
            <a:r>
              <a:rPr lang="en-US" dirty="0"/>
              <a:t> </a:t>
            </a:r>
            <a:r>
              <a:rPr lang="en-US" dirty="0" err="1"/>
              <a:t>atteintes</a:t>
            </a:r>
            <a:r>
              <a:rPr lang="en-US" dirty="0"/>
              <a:t> de troubles du </a:t>
            </a:r>
            <a:r>
              <a:rPr lang="en-US" dirty="0" err="1"/>
              <a:t>comportement</a:t>
            </a:r>
            <a:r>
              <a:rPr lang="en-US" dirty="0"/>
              <a:t> et de la communication. </a:t>
            </a:r>
          </a:p>
          <a:p>
            <a:pPr marL="342900" indent="-228600">
              <a:lnSpc>
                <a:spcPct val="90000"/>
              </a:lnSpc>
              <a:spcAft>
                <a:spcPts val="600"/>
              </a:spcAft>
              <a:buClr>
                <a:srgbClr val="1F497D"/>
              </a:buClr>
              <a:buFont typeface="Arial" panose="020B0604020202020204" pitchFamily="34" charset="0"/>
              <a:buChar char="•"/>
            </a:pPr>
            <a:endParaRPr lang="en-US" dirty="0"/>
          </a:p>
          <a:p>
            <a:pPr marL="342900" indent="-228600">
              <a:lnSpc>
                <a:spcPct val="90000"/>
              </a:lnSpc>
              <a:spcAft>
                <a:spcPts val="600"/>
              </a:spcAft>
              <a:buClr>
                <a:srgbClr val="1F497D"/>
              </a:buClr>
              <a:buFont typeface="Arial" panose="020B0604020202020204" pitchFamily="34" charset="0"/>
              <a:buChar char="•"/>
            </a:pPr>
            <a:r>
              <a:rPr lang="en-US" dirty="0" err="1"/>
              <a:t>Développé</a:t>
            </a:r>
            <a:r>
              <a:rPr lang="en-US" dirty="0"/>
              <a:t> </a:t>
            </a:r>
            <a:r>
              <a:rPr lang="en-US" dirty="0" err="1"/>
              <a:t>dès</a:t>
            </a:r>
            <a:r>
              <a:rPr lang="en-US" dirty="0"/>
              <a:t> 1993 au </a:t>
            </a:r>
            <a:r>
              <a:rPr lang="en-US" dirty="0" err="1"/>
              <a:t>Japon</a:t>
            </a:r>
            <a:r>
              <a:rPr lang="en-US" dirty="0"/>
              <a:t> par </a:t>
            </a:r>
            <a:r>
              <a:rPr lang="en-US" dirty="0" err="1"/>
              <a:t>Takanori</a:t>
            </a:r>
            <a:r>
              <a:rPr lang="en-US" dirty="0"/>
              <a:t> SHIBATA - </a:t>
            </a:r>
            <a:r>
              <a:rPr lang="en-US" dirty="0" err="1"/>
              <a:t>Laboratoire</a:t>
            </a:r>
            <a:r>
              <a:rPr lang="en-US" dirty="0"/>
              <a:t> AIST - pour les </a:t>
            </a:r>
            <a:r>
              <a:rPr lang="en-US" dirty="0" err="1"/>
              <a:t>personnes</a:t>
            </a:r>
            <a:r>
              <a:rPr lang="en-US" dirty="0"/>
              <a:t> </a:t>
            </a:r>
            <a:r>
              <a:rPr lang="en-US" dirty="0" err="1"/>
              <a:t>atteintes</a:t>
            </a:r>
            <a:r>
              <a:rPr lang="en-US" dirty="0"/>
              <a:t> de la </a:t>
            </a:r>
            <a:r>
              <a:rPr lang="en-US" dirty="0" err="1"/>
              <a:t>maladie</a:t>
            </a:r>
            <a:r>
              <a:rPr lang="en-US" dirty="0"/>
              <a:t> </a:t>
            </a:r>
            <a:r>
              <a:rPr lang="en-US" dirty="0" err="1"/>
              <a:t>d’Alzheimer</a:t>
            </a:r>
            <a:r>
              <a:rPr lang="en-US" dirty="0"/>
              <a:t> et troubles </a:t>
            </a:r>
            <a:r>
              <a:rPr lang="en-US" dirty="0" err="1"/>
              <a:t>apparentés</a:t>
            </a:r>
            <a:r>
              <a:rPr lang="en-US" dirty="0"/>
              <a:t>, le </a:t>
            </a:r>
            <a:r>
              <a:rPr lang="en-US" dirty="0" err="1"/>
              <a:t>phoque</a:t>
            </a:r>
            <a:r>
              <a:rPr lang="en-US" dirty="0"/>
              <a:t> PARO (Personal Robot) a </a:t>
            </a:r>
            <a:r>
              <a:rPr lang="en-US" dirty="0" err="1"/>
              <a:t>nécessité</a:t>
            </a:r>
            <a:r>
              <a:rPr lang="en-US" dirty="0"/>
              <a:t> 10 </a:t>
            </a:r>
            <a:r>
              <a:rPr lang="en-US" dirty="0" err="1"/>
              <a:t>ans</a:t>
            </a:r>
            <a:r>
              <a:rPr lang="en-US" dirty="0"/>
              <a:t> de recherche et </a:t>
            </a:r>
            <a:r>
              <a:rPr lang="en-US" dirty="0" err="1"/>
              <a:t>développement</a:t>
            </a:r>
            <a:r>
              <a:rPr lang="en-US" dirty="0"/>
              <a:t>.</a:t>
            </a:r>
          </a:p>
          <a:p>
            <a:pPr marL="342900" indent="-228600">
              <a:lnSpc>
                <a:spcPct val="90000"/>
              </a:lnSpc>
              <a:spcAft>
                <a:spcPts val="600"/>
              </a:spcAft>
              <a:buClr>
                <a:srgbClr val="1F497D"/>
              </a:buClr>
              <a:buFont typeface="Arial" panose="020B0604020202020204" pitchFamily="34" charset="0"/>
              <a:buChar char="•"/>
            </a:pPr>
            <a:endParaRPr lang="en-US" dirty="0"/>
          </a:p>
          <a:p>
            <a:pPr marL="342900" indent="-228600">
              <a:lnSpc>
                <a:spcPct val="90000"/>
              </a:lnSpc>
              <a:spcAft>
                <a:spcPts val="600"/>
              </a:spcAft>
              <a:buClr>
                <a:srgbClr val="1F497D"/>
              </a:buClr>
              <a:buFont typeface="Arial" panose="020B0604020202020204" pitchFamily="34" charset="0"/>
              <a:buChar char="•"/>
            </a:pPr>
            <a:r>
              <a:rPr lang="en-US" dirty="0"/>
              <a:t>Il a tout </a:t>
            </a:r>
            <a:r>
              <a:rPr lang="en-US" dirty="0" err="1"/>
              <a:t>d’abord</a:t>
            </a:r>
            <a:r>
              <a:rPr lang="en-US" dirty="0"/>
              <a:t> </a:t>
            </a:r>
            <a:r>
              <a:rPr lang="en-US" dirty="0" err="1"/>
              <a:t>été</a:t>
            </a:r>
            <a:r>
              <a:rPr lang="en-US" dirty="0"/>
              <a:t> </a:t>
            </a:r>
            <a:r>
              <a:rPr lang="en-US" dirty="0" err="1"/>
              <a:t>commercialisé</a:t>
            </a:r>
            <a:r>
              <a:rPr lang="en-US" dirty="0"/>
              <a:t> au </a:t>
            </a:r>
            <a:r>
              <a:rPr lang="en-US" dirty="0" err="1"/>
              <a:t>Japon</a:t>
            </a:r>
            <a:r>
              <a:rPr lang="en-US" dirty="0"/>
              <a:t> </a:t>
            </a:r>
            <a:r>
              <a:rPr lang="en-US" dirty="0" err="1"/>
              <a:t>en</a:t>
            </a:r>
            <a:r>
              <a:rPr lang="en-US" dirty="0"/>
              <a:t> 2005, </a:t>
            </a:r>
            <a:r>
              <a:rPr lang="en-US" dirty="0" err="1"/>
              <a:t>puis</a:t>
            </a:r>
            <a:r>
              <a:rPr lang="en-US" dirty="0"/>
              <a:t> aux </a:t>
            </a:r>
            <a:r>
              <a:rPr lang="en-US" dirty="0" err="1"/>
              <a:t>Etats-Unis</a:t>
            </a:r>
            <a:r>
              <a:rPr lang="en-US" dirty="0"/>
              <a:t> </a:t>
            </a:r>
            <a:r>
              <a:rPr lang="en-US" dirty="0" err="1"/>
              <a:t>en</a:t>
            </a:r>
            <a:r>
              <a:rPr lang="en-US" dirty="0"/>
              <a:t> 2009 (Certification FDA </a:t>
            </a:r>
            <a:r>
              <a:rPr lang="en-US" dirty="0" err="1"/>
              <a:t>en</a:t>
            </a:r>
            <a:r>
              <a:rPr lang="en-US" dirty="0"/>
              <a:t> </a:t>
            </a:r>
            <a:r>
              <a:rPr lang="en-US" dirty="0" err="1"/>
              <a:t>tant</a:t>
            </a:r>
            <a:r>
              <a:rPr lang="en-US" dirty="0"/>
              <a:t> que robot </a:t>
            </a:r>
            <a:r>
              <a:rPr lang="en-US" dirty="0" err="1"/>
              <a:t>thérapeutique</a:t>
            </a:r>
            <a:r>
              <a:rPr lang="en-US" dirty="0"/>
              <a:t>). </a:t>
            </a:r>
          </a:p>
          <a:p>
            <a:pPr marL="342900" indent="-228600">
              <a:lnSpc>
                <a:spcPct val="90000"/>
              </a:lnSpc>
              <a:spcAft>
                <a:spcPts val="600"/>
              </a:spcAft>
              <a:buClr>
                <a:srgbClr val="1F497D"/>
              </a:buClr>
              <a:buFont typeface="Arial" panose="020B0604020202020204" pitchFamily="34" charset="0"/>
              <a:buChar char="•"/>
            </a:pPr>
            <a:endParaRPr lang="en-US" sz="1400" dirty="0"/>
          </a:p>
        </p:txBody>
      </p:sp>
      <p:sp>
        <p:nvSpPr>
          <p:cNvPr id="1033" name="Isosceles Triangle 7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fessor Shibata to Visit Egypt with Paro - Sada El balad">
            <a:extLst>
              <a:ext uri="{FF2B5EF4-FFF2-40B4-BE49-F238E27FC236}">
                <a16:creationId xmlns:a16="http://schemas.microsoft.com/office/drawing/2014/main" id="{35D7FB07-3A0E-4AA8-A7A6-BB06B58A9C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79" r="40528" b="-1"/>
          <a:stretch/>
        </p:blipFill>
        <p:spPr bwMode="auto">
          <a:xfrm>
            <a:off x="4809087" y="10"/>
            <a:ext cx="433491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7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78" name="Rectangle 7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el 4"/>
          <p:cNvSpPr>
            <a:spLocks noGrp="1"/>
          </p:cNvSpPr>
          <p:nvPr>
            <p:ph type="title"/>
          </p:nvPr>
        </p:nvSpPr>
        <p:spPr>
          <a:xfrm>
            <a:off x="718879" y="800392"/>
            <a:ext cx="7698523" cy="1212102"/>
          </a:xfrm>
        </p:spPr>
        <p:txBody>
          <a:bodyPr>
            <a:normAutofit/>
          </a:bodyPr>
          <a:lstStyle/>
          <a:p>
            <a:r>
              <a:rPr lang="en-US" sz="3500" b="1" dirty="0">
                <a:solidFill>
                  <a:srgbClr val="FFFFFF"/>
                </a:solidFill>
              </a:rPr>
              <a:t>Construction du </a:t>
            </a:r>
            <a:r>
              <a:rPr lang="en-US" sz="3500" b="1" dirty="0" err="1">
                <a:solidFill>
                  <a:srgbClr val="FFFFFF"/>
                </a:solidFill>
              </a:rPr>
              <a:t>projet</a:t>
            </a:r>
            <a:r>
              <a:rPr lang="en-US" sz="3500" b="1" dirty="0">
                <a:solidFill>
                  <a:srgbClr val="FFFFFF"/>
                </a:solidFill>
              </a:rPr>
              <a:t> </a:t>
            </a:r>
            <a:r>
              <a:rPr lang="en-US" sz="3500" b="1" dirty="0" err="1">
                <a:solidFill>
                  <a:srgbClr val="FFFFFF"/>
                </a:solidFill>
              </a:rPr>
              <a:t>autour</a:t>
            </a:r>
            <a:r>
              <a:rPr lang="en-US" sz="3500" b="1" dirty="0">
                <a:solidFill>
                  <a:srgbClr val="FFFFFF"/>
                </a:solidFill>
              </a:rPr>
              <a:t> de PARO</a:t>
            </a:r>
          </a:p>
        </p:txBody>
      </p:sp>
      <p:sp>
        <p:nvSpPr>
          <p:cNvPr id="6" name="Pladsholder til indhold 5"/>
          <p:cNvSpPr>
            <a:spLocks noGrp="1"/>
          </p:cNvSpPr>
          <p:nvPr>
            <p:ph idx="1"/>
          </p:nvPr>
        </p:nvSpPr>
        <p:spPr>
          <a:xfrm>
            <a:off x="1025718" y="2490436"/>
            <a:ext cx="7281746" cy="3567173"/>
          </a:xfrm>
        </p:spPr>
        <p:txBody>
          <a:bodyPr anchor="ctr">
            <a:normAutofit/>
          </a:bodyPr>
          <a:lstStyle/>
          <a:p>
            <a:pPr>
              <a:spcBef>
                <a:spcPts val="0"/>
              </a:spcBef>
              <a:spcAft>
                <a:spcPts val="600"/>
              </a:spcAft>
              <a:buClr>
                <a:srgbClr val="1F497D"/>
              </a:buClr>
              <a:buSzPct val="100000"/>
            </a:pPr>
            <a:r>
              <a:rPr lang="fr-FR" sz="1900"/>
              <a:t>Réflexion sur la mise en œuvre du projet d’utilisation de PARO dans l’établissement lors de séances individuelles ou collectives</a:t>
            </a:r>
          </a:p>
          <a:p>
            <a:pPr lvl="1">
              <a:spcBef>
                <a:spcPts val="0"/>
              </a:spcBef>
              <a:spcAft>
                <a:spcPts val="600"/>
              </a:spcAft>
              <a:buClr>
                <a:srgbClr val="1F497D"/>
              </a:buClr>
              <a:buSzPct val="100000"/>
            </a:pPr>
            <a:r>
              <a:rPr lang="fr-FR" sz="1900"/>
              <a:t>Problématiques/troubles : Angoisse de fin de journée, déambulation, manque de communication, refus de soins, soins douloureux,….</a:t>
            </a:r>
          </a:p>
          <a:p>
            <a:pPr lvl="1">
              <a:spcBef>
                <a:spcPts val="0"/>
              </a:spcBef>
              <a:spcAft>
                <a:spcPts val="600"/>
              </a:spcAft>
              <a:buClr>
                <a:srgbClr val="1F497D"/>
              </a:buClr>
              <a:buSzPct val="100000"/>
            </a:pPr>
            <a:r>
              <a:rPr lang="fr-FR" sz="1900"/>
              <a:t>Objectif(s) : </a:t>
            </a:r>
          </a:p>
          <a:p>
            <a:pPr lvl="2">
              <a:spcBef>
                <a:spcPts val="0"/>
              </a:spcBef>
              <a:spcAft>
                <a:spcPts val="600"/>
              </a:spcAft>
              <a:buClr>
                <a:srgbClr val="1F497D"/>
              </a:buClr>
              <a:buSzPct val="100000"/>
            </a:pPr>
            <a:r>
              <a:rPr lang="fr-FR" sz="1900"/>
              <a:t>Diminuer, atténuer des troubles du comportement, canaliser</a:t>
            </a:r>
          </a:p>
          <a:p>
            <a:pPr lvl="2">
              <a:spcBef>
                <a:spcPts val="0"/>
              </a:spcBef>
              <a:spcAft>
                <a:spcPts val="600"/>
              </a:spcAft>
              <a:buClr>
                <a:srgbClr val="1F497D"/>
              </a:buClr>
              <a:buSzPct val="100000"/>
            </a:pPr>
            <a:r>
              <a:rPr lang="fr-FR" sz="1900"/>
              <a:t>Favoriser la communication</a:t>
            </a:r>
          </a:p>
          <a:p>
            <a:pPr lvl="2">
              <a:spcBef>
                <a:spcPts val="0"/>
              </a:spcBef>
              <a:spcAft>
                <a:spcPts val="600"/>
              </a:spcAft>
              <a:buClr>
                <a:srgbClr val="1F497D"/>
              </a:buClr>
              <a:buSzPct val="100000"/>
            </a:pPr>
            <a:r>
              <a:rPr lang="fr-FR" sz="1900"/>
              <a:t>Favoriser l’interaction</a:t>
            </a:r>
          </a:p>
        </p:txBody>
      </p:sp>
    </p:spTree>
    <p:extLst>
      <p:ext uri="{BB962C8B-B14F-4D97-AF65-F5344CB8AC3E}">
        <p14:creationId xmlns:p14="http://schemas.microsoft.com/office/powerpoint/2010/main" val="1300208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428AF0-2BB1-4950-8725-FBC26F4CE09C}"/>
              </a:ext>
            </a:extLst>
          </p:cNvPr>
          <p:cNvPicPr>
            <a:picLocks noChangeAspect="1"/>
          </p:cNvPicPr>
          <p:nvPr/>
        </p:nvPicPr>
        <p:blipFill>
          <a:blip r:embed="rId2"/>
          <a:stretch>
            <a:fillRect/>
          </a:stretch>
        </p:blipFill>
        <p:spPr>
          <a:xfrm>
            <a:off x="71999" y="785812"/>
            <a:ext cx="8960685" cy="5703188"/>
          </a:xfrm>
          <a:prstGeom prst="rect">
            <a:avLst/>
          </a:prstGeom>
        </p:spPr>
      </p:pic>
    </p:spTree>
    <p:extLst>
      <p:ext uri="{BB962C8B-B14F-4D97-AF65-F5344CB8AC3E}">
        <p14:creationId xmlns:p14="http://schemas.microsoft.com/office/powerpoint/2010/main" val="114553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itel 4"/>
          <p:cNvSpPr>
            <a:spLocks noGrp="1"/>
          </p:cNvSpPr>
          <p:nvPr>
            <p:ph type="title"/>
          </p:nvPr>
        </p:nvSpPr>
        <p:spPr>
          <a:xfrm>
            <a:off x="823851" y="885651"/>
            <a:ext cx="2422352" cy="4624603"/>
          </a:xfrm>
        </p:spPr>
        <p:txBody>
          <a:bodyPr>
            <a:normAutofit/>
          </a:bodyPr>
          <a:lstStyle/>
          <a:p>
            <a:r>
              <a:rPr lang="en-US" sz="2800" b="1" dirty="0">
                <a:solidFill>
                  <a:srgbClr val="FFFFFF"/>
                </a:solidFill>
              </a:rPr>
              <a:t>Construction</a:t>
            </a:r>
            <a:r>
              <a:rPr lang="fr-FR" sz="2800" b="1" dirty="0">
                <a:solidFill>
                  <a:srgbClr val="FFFFFF"/>
                </a:solidFill>
              </a:rPr>
              <a:t> du projet autour de PARO</a:t>
            </a:r>
            <a:endParaRPr lang="en-US" sz="2800" b="1" dirty="0">
              <a:solidFill>
                <a:srgbClr val="FFFFFF"/>
              </a:solidFill>
            </a:endParaRPr>
          </a:p>
        </p:txBody>
      </p:sp>
      <p:sp>
        <p:nvSpPr>
          <p:cNvPr id="6" name="Pladsholder til indhold 5"/>
          <p:cNvSpPr>
            <a:spLocks noGrp="1"/>
          </p:cNvSpPr>
          <p:nvPr>
            <p:ph idx="1"/>
          </p:nvPr>
        </p:nvSpPr>
        <p:spPr>
          <a:xfrm>
            <a:off x="3734031" y="885651"/>
            <a:ext cx="4893915" cy="4616849"/>
          </a:xfrm>
        </p:spPr>
        <p:txBody>
          <a:bodyPr anchor="ctr">
            <a:normAutofit/>
          </a:bodyPr>
          <a:lstStyle/>
          <a:p>
            <a:pPr>
              <a:spcBef>
                <a:spcPts val="0"/>
              </a:spcBef>
              <a:spcAft>
                <a:spcPts val="600"/>
              </a:spcAft>
              <a:buClr>
                <a:srgbClr val="1F497D"/>
              </a:buClr>
              <a:buSzPct val="100000"/>
            </a:pPr>
            <a:r>
              <a:rPr lang="fr-FR" sz="2100"/>
              <a:t>Recrutement des résidents, réflexion en équipe pluridisciplinaire</a:t>
            </a:r>
          </a:p>
          <a:p>
            <a:pPr>
              <a:spcBef>
                <a:spcPts val="0"/>
              </a:spcBef>
              <a:spcAft>
                <a:spcPts val="600"/>
              </a:spcAft>
              <a:buClr>
                <a:srgbClr val="1F497D"/>
              </a:buClr>
              <a:buSzPct val="100000"/>
            </a:pPr>
            <a:r>
              <a:rPr lang="fr-FR" sz="2100"/>
              <a:t>Lieu :</a:t>
            </a:r>
          </a:p>
          <a:p>
            <a:pPr lvl="1">
              <a:spcBef>
                <a:spcPts val="0"/>
              </a:spcBef>
              <a:spcAft>
                <a:spcPts val="600"/>
              </a:spcAft>
              <a:buClr>
                <a:srgbClr val="1F497D"/>
              </a:buClr>
              <a:buSzPct val="100000"/>
            </a:pPr>
            <a:r>
              <a:rPr lang="fr-FR" sz="2100"/>
              <a:t>Chambre</a:t>
            </a:r>
          </a:p>
          <a:p>
            <a:pPr lvl="1">
              <a:spcBef>
                <a:spcPts val="0"/>
              </a:spcBef>
              <a:spcAft>
                <a:spcPts val="600"/>
              </a:spcAft>
              <a:buClr>
                <a:srgbClr val="1F497D"/>
              </a:buClr>
              <a:buSzPct val="100000"/>
            </a:pPr>
            <a:r>
              <a:rPr lang="fr-FR" sz="2100"/>
              <a:t>Salon</a:t>
            </a:r>
          </a:p>
          <a:p>
            <a:pPr lvl="1">
              <a:spcBef>
                <a:spcPts val="0"/>
              </a:spcBef>
              <a:spcAft>
                <a:spcPts val="600"/>
              </a:spcAft>
              <a:buClr>
                <a:srgbClr val="1F497D"/>
              </a:buClr>
              <a:buSzPct val="100000"/>
            </a:pPr>
            <a:r>
              <a:rPr lang="fr-FR" sz="2100"/>
              <a:t>Salle d’animation</a:t>
            </a:r>
          </a:p>
          <a:p>
            <a:pPr>
              <a:spcBef>
                <a:spcPts val="0"/>
              </a:spcBef>
              <a:spcAft>
                <a:spcPts val="600"/>
              </a:spcAft>
              <a:buClr>
                <a:srgbClr val="1F497D"/>
              </a:buClr>
              <a:buSzPct val="100000"/>
            </a:pPr>
            <a:r>
              <a:rPr lang="fr-FR" sz="2100"/>
              <a:t>Plage horaire</a:t>
            </a:r>
          </a:p>
          <a:p>
            <a:pPr>
              <a:spcBef>
                <a:spcPts val="0"/>
              </a:spcBef>
              <a:spcAft>
                <a:spcPts val="600"/>
              </a:spcAft>
              <a:buClr>
                <a:srgbClr val="1F497D"/>
              </a:buClr>
              <a:buSzPct val="100000"/>
            </a:pPr>
            <a:r>
              <a:rPr lang="fr-FR" sz="2100"/>
              <a:t>Fréquence</a:t>
            </a:r>
          </a:p>
          <a:p>
            <a:pPr>
              <a:spcBef>
                <a:spcPts val="0"/>
              </a:spcBef>
              <a:spcAft>
                <a:spcPts val="600"/>
              </a:spcAft>
              <a:buClr>
                <a:srgbClr val="1F497D"/>
              </a:buClr>
              <a:buSzPct val="100000"/>
            </a:pPr>
            <a:r>
              <a:rPr lang="fr-FR" sz="2100"/>
              <a:t>Durée</a:t>
            </a:r>
          </a:p>
          <a:p>
            <a:pPr>
              <a:spcBef>
                <a:spcPts val="0"/>
              </a:spcBef>
              <a:spcAft>
                <a:spcPts val="600"/>
              </a:spcAft>
              <a:buClr>
                <a:srgbClr val="1F497D"/>
              </a:buClr>
              <a:buSzPct val="100000"/>
            </a:pPr>
            <a:r>
              <a:rPr lang="fr-FR" sz="2100"/>
              <a:t>Intervenants (Animateur-observateur) : AS, AVS, Animateur, IDE, Psychologue, Ergothérapeute…</a:t>
            </a:r>
          </a:p>
        </p:txBody>
      </p:sp>
    </p:spTree>
    <p:extLst>
      <p:ext uri="{BB962C8B-B14F-4D97-AF65-F5344CB8AC3E}">
        <p14:creationId xmlns:p14="http://schemas.microsoft.com/office/powerpoint/2010/main" val="99740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126000"/>
            <a:ext cx="8550000" cy="1143000"/>
          </a:xfrm>
        </p:spPr>
        <p:txBody>
          <a:bodyPr>
            <a:normAutofit/>
          </a:bodyPr>
          <a:lstStyle/>
          <a:p>
            <a:r>
              <a:rPr lang="en-US" sz="4000" dirty="0">
                <a:solidFill>
                  <a:srgbClr val="000000"/>
                </a:solidFill>
              </a:rPr>
              <a:t>Construction</a:t>
            </a:r>
            <a:r>
              <a:rPr lang="fr-FR" sz="4000" dirty="0">
                <a:solidFill>
                  <a:srgbClr val="000000"/>
                </a:solidFill>
              </a:rPr>
              <a:t> du projet autour de PARO</a:t>
            </a:r>
            <a:endParaRPr lang="en-US" sz="4000" dirty="0">
              <a:solidFill>
                <a:srgbClr val="000000"/>
              </a:solidFill>
            </a:endParaRPr>
          </a:p>
        </p:txBody>
      </p:sp>
      <p:sp>
        <p:nvSpPr>
          <p:cNvPr id="6" name="Pladsholder til indhold 5"/>
          <p:cNvSpPr>
            <a:spLocks noGrp="1"/>
          </p:cNvSpPr>
          <p:nvPr>
            <p:ph idx="1"/>
          </p:nvPr>
        </p:nvSpPr>
        <p:spPr>
          <a:xfrm>
            <a:off x="297000" y="1412776"/>
            <a:ext cx="8685000" cy="5346224"/>
          </a:xfrm>
        </p:spPr>
        <p:txBody>
          <a:bodyPr>
            <a:noAutofit/>
          </a:bodyPr>
          <a:lstStyle/>
          <a:p>
            <a:pPr marL="0" indent="0">
              <a:lnSpc>
                <a:spcPct val="120000"/>
              </a:lnSpc>
              <a:spcBef>
                <a:spcPts val="0"/>
              </a:spcBef>
              <a:buClr>
                <a:srgbClr val="1F497D"/>
              </a:buClr>
              <a:buSzPct val="100000"/>
              <a:buNone/>
            </a:pPr>
            <a:r>
              <a:rPr lang="fr-FR" sz="2400" b="1" i="1" dirty="0">
                <a:solidFill>
                  <a:srgbClr val="92D050"/>
                </a:solidFill>
              </a:rPr>
              <a:t>Outils d’évaluation</a:t>
            </a:r>
          </a:p>
          <a:p>
            <a:pPr>
              <a:lnSpc>
                <a:spcPct val="120000"/>
              </a:lnSpc>
              <a:spcBef>
                <a:spcPts val="0"/>
              </a:spcBef>
              <a:buClr>
                <a:srgbClr val="1F497D"/>
              </a:buClr>
              <a:buSzPct val="100000"/>
            </a:pPr>
            <a:r>
              <a:rPr lang="fr-FR" sz="2000" b="1" dirty="0">
                <a:solidFill>
                  <a:srgbClr val="1F497D"/>
                </a:solidFill>
              </a:rPr>
              <a:t>Avant -après :</a:t>
            </a:r>
          </a:p>
          <a:p>
            <a:pPr lvl="1" algn="just">
              <a:lnSpc>
                <a:spcPct val="120000"/>
              </a:lnSpc>
              <a:spcBef>
                <a:spcPts val="0"/>
              </a:spcBef>
              <a:buClr>
                <a:srgbClr val="1F497D"/>
              </a:buClr>
              <a:buSzPct val="100000"/>
            </a:pPr>
            <a:r>
              <a:rPr lang="fr-FR" sz="1800" dirty="0">
                <a:solidFill>
                  <a:srgbClr val="1F497D"/>
                </a:solidFill>
              </a:rPr>
              <a:t>MMS : Evaluation des fonctions cognitives et de la mémoire</a:t>
            </a:r>
          </a:p>
          <a:p>
            <a:pPr lvl="1" algn="just">
              <a:lnSpc>
                <a:spcPct val="120000"/>
              </a:lnSpc>
              <a:spcBef>
                <a:spcPts val="0"/>
              </a:spcBef>
              <a:buClr>
                <a:srgbClr val="1F497D"/>
              </a:buClr>
              <a:buSzPct val="100000"/>
            </a:pPr>
            <a:r>
              <a:rPr lang="fr-FR" sz="1800" dirty="0">
                <a:solidFill>
                  <a:srgbClr val="1F497D"/>
                </a:solidFill>
              </a:rPr>
              <a:t>Échelle EPADE : Evaluation des Personnes Agées Difficiles qui Epuisent</a:t>
            </a:r>
          </a:p>
          <a:p>
            <a:pPr lvl="1" algn="just">
              <a:lnSpc>
                <a:spcPct val="120000"/>
              </a:lnSpc>
              <a:spcBef>
                <a:spcPts val="0"/>
              </a:spcBef>
              <a:buClr>
                <a:srgbClr val="1F497D"/>
              </a:buClr>
              <a:buSzPct val="100000"/>
            </a:pPr>
            <a:r>
              <a:rPr lang="fr-FR" sz="1800" dirty="0">
                <a:solidFill>
                  <a:srgbClr val="1F497D"/>
                </a:solidFill>
              </a:rPr>
              <a:t>Échelle de Cornell : Evaluation de la dépression chez des personnes démentes</a:t>
            </a:r>
          </a:p>
          <a:p>
            <a:pPr lvl="1" algn="just">
              <a:lnSpc>
                <a:spcPct val="120000"/>
              </a:lnSpc>
              <a:spcBef>
                <a:spcPts val="0"/>
              </a:spcBef>
              <a:buClr>
                <a:srgbClr val="1F497D"/>
              </a:buClr>
              <a:buSzPct val="100000"/>
            </a:pPr>
            <a:r>
              <a:rPr lang="fr-FR" sz="1800" dirty="0">
                <a:solidFill>
                  <a:srgbClr val="1F497D"/>
                </a:solidFill>
              </a:rPr>
              <a:t>NPI</a:t>
            </a:r>
          </a:p>
          <a:p>
            <a:pPr lvl="1" algn="just">
              <a:lnSpc>
                <a:spcPct val="120000"/>
              </a:lnSpc>
              <a:spcBef>
                <a:spcPts val="0"/>
              </a:spcBef>
              <a:buClr>
                <a:srgbClr val="1F497D"/>
              </a:buClr>
              <a:buSzPct val="100000"/>
            </a:pPr>
            <a:r>
              <a:rPr lang="fr-FR" sz="1800" dirty="0">
                <a:solidFill>
                  <a:srgbClr val="1F497D"/>
                </a:solidFill>
              </a:rPr>
              <a:t>Autre grille d’évaluation</a:t>
            </a:r>
          </a:p>
          <a:p>
            <a:pPr marL="457200" lvl="1" indent="0" algn="just">
              <a:lnSpc>
                <a:spcPct val="120000"/>
              </a:lnSpc>
              <a:spcBef>
                <a:spcPts val="0"/>
              </a:spcBef>
              <a:buClr>
                <a:srgbClr val="1F497D"/>
              </a:buClr>
              <a:buSzPct val="100000"/>
              <a:buNone/>
            </a:pPr>
            <a:endParaRPr lang="fr-FR" sz="1800" dirty="0">
              <a:solidFill>
                <a:srgbClr val="1F497D"/>
              </a:solidFill>
            </a:endParaRPr>
          </a:p>
          <a:p>
            <a:pPr algn="just">
              <a:lnSpc>
                <a:spcPct val="120000"/>
              </a:lnSpc>
              <a:spcBef>
                <a:spcPts val="0"/>
              </a:spcBef>
              <a:buClr>
                <a:srgbClr val="1F497D"/>
              </a:buClr>
              <a:buSzPct val="100000"/>
            </a:pPr>
            <a:r>
              <a:rPr lang="fr-FR" sz="2000" b="1" dirty="0">
                <a:solidFill>
                  <a:srgbClr val="1F497D"/>
                </a:solidFill>
              </a:rPr>
              <a:t>Evaluation des séances : </a:t>
            </a:r>
            <a:r>
              <a:rPr lang="fr-FR" sz="2000" dirty="0">
                <a:solidFill>
                  <a:srgbClr val="1F497D"/>
                </a:solidFill>
              </a:rPr>
              <a:t>A chaque séance, une psychologue anime et une observatrice (psychologue ou médecin coordonnateur) observe, prend des notes sur une grille d’observation individuelle. Repérage sur trois temps (à la présentation de PARO, durant et en fin de séance).</a:t>
            </a:r>
          </a:p>
        </p:txBody>
      </p:sp>
    </p:spTree>
    <p:extLst>
      <p:ext uri="{BB962C8B-B14F-4D97-AF65-F5344CB8AC3E}">
        <p14:creationId xmlns:p14="http://schemas.microsoft.com/office/powerpoint/2010/main" val="241354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651BCC1-5210-4CDA-8AA2-928DCB0ABB2D}"/>
              </a:ext>
            </a:extLst>
          </p:cNvPr>
          <p:cNvPicPr>
            <a:picLocks noChangeAspect="1"/>
          </p:cNvPicPr>
          <p:nvPr/>
        </p:nvPicPr>
        <p:blipFill>
          <a:blip r:embed="rId2"/>
          <a:stretch>
            <a:fillRect/>
          </a:stretch>
        </p:blipFill>
        <p:spPr>
          <a:xfrm>
            <a:off x="0" y="189000"/>
            <a:ext cx="9135755" cy="6485852"/>
          </a:xfrm>
          <a:prstGeom prst="rect">
            <a:avLst/>
          </a:prstGeom>
        </p:spPr>
      </p:pic>
    </p:spTree>
    <p:extLst>
      <p:ext uri="{BB962C8B-B14F-4D97-AF65-F5344CB8AC3E}">
        <p14:creationId xmlns:p14="http://schemas.microsoft.com/office/powerpoint/2010/main" val="3609559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9AE5ACF-8CE3-42E7-BF17-2FB0213648F0}"/>
              </a:ext>
            </a:extLst>
          </p:cNvPr>
          <p:cNvPicPr>
            <a:picLocks noChangeAspect="1"/>
          </p:cNvPicPr>
          <p:nvPr/>
        </p:nvPicPr>
        <p:blipFill>
          <a:blip r:embed="rId2"/>
          <a:stretch>
            <a:fillRect/>
          </a:stretch>
        </p:blipFill>
        <p:spPr>
          <a:xfrm>
            <a:off x="2187000" y="9682"/>
            <a:ext cx="4815000" cy="6775315"/>
          </a:xfrm>
          <a:prstGeom prst="rect">
            <a:avLst/>
          </a:prstGeom>
        </p:spPr>
      </p:pic>
    </p:spTree>
    <p:extLst>
      <p:ext uri="{BB962C8B-B14F-4D97-AF65-F5344CB8AC3E}">
        <p14:creationId xmlns:p14="http://schemas.microsoft.com/office/powerpoint/2010/main" val="1150506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A6DE54C-DA1A-41A8-B9E6-6AA89ED5A6B0}"/>
              </a:ext>
            </a:extLst>
          </p:cNvPr>
          <p:cNvPicPr>
            <a:picLocks noChangeAspect="1"/>
          </p:cNvPicPr>
          <p:nvPr/>
        </p:nvPicPr>
        <p:blipFill>
          <a:blip r:embed="rId2"/>
          <a:stretch>
            <a:fillRect/>
          </a:stretch>
        </p:blipFill>
        <p:spPr>
          <a:xfrm>
            <a:off x="277958" y="639000"/>
            <a:ext cx="8588084" cy="5895000"/>
          </a:xfrm>
          <a:prstGeom prst="rect">
            <a:avLst/>
          </a:prstGeom>
        </p:spPr>
      </p:pic>
    </p:spTree>
    <p:extLst>
      <p:ext uri="{BB962C8B-B14F-4D97-AF65-F5344CB8AC3E}">
        <p14:creationId xmlns:p14="http://schemas.microsoft.com/office/powerpoint/2010/main" val="2150195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72A472D-0316-4F56-AFA2-DECB244A65C4}"/>
              </a:ext>
            </a:extLst>
          </p:cNvPr>
          <p:cNvPicPr>
            <a:picLocks noChangeAspect="1"/>
          </p:cNvPicPr>
          <p:nvPr/>
        </p:nvPicPr>
        <p:blipFill>
          <a:blip r:embed="rId2"/>
          <a:stretch>
            <a:fillRect/>
          </a:stretch>
        </p:blipFill>
        <p:spPr>
          <a:xfrm>
            <a:off x="12314" y="324000"/>
            <a:ext cx="9055405" cy="6075000"/>
          </a:xfrm>
          <a:prstGeom prst="rect">
            <a:avLst/>
          </a:prstGeom>
        </p:spPr>
      </p:pic>
    </p:spTree>
    <p:extLst>
      <p:ext uri="{BB962C8B-B14F-4D97-AF65-F5344CB8AC3E}">
        <p14:creationId xmlns:p14="http://schemas.microsoft.com/office/powerpoint/2010/main" val="3669147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360759" y="3752849"/>
            <a:ext cx="2468166" cy="2452687"/>
          </a:xfrm>
        </p:spPr>
        <p:txBody>
          <a:bodyPr anchor="ctr">
            <a:normAutofit/>
          </a:bodyPr>
          <a:lstStyle/>
          <a:p>
            <a:r>
              <a:rPr lang="fr-FR" sz="2900" b="1" dirty="0"/>
              <a:t>Présentation de PARO</a:t>
            </a:r>
            <a:endParaRPr lang="en-US" sz="2900" b="1" dirty="0"/>
          </a:p>
        </p:txBody>
      </p:sp>
      <p:pic>
        <p:nvPicPr>
          <p:cNvPr id="3" name="Image 2" descr="Une image contenant intérieur, assis, ours, debout&#10;&#10;Description générée automatiquement">
            <a:extLst>
              <a:ext uri="{FF2B5EF4-FFF2-40B4-BE49-F238E27FC236}">
                <a16:creationId xmlns:a16="http://schemas.microsoft.com/office/drawing/2014/main" id="{ADAB2E78-6799-4F42-BCF2-62279BCD65ED}"/>
              </a:ext>
            </a:extLst>
          </p:cNvPr>
          <p:cNvPicPr>
            <a:picLocks noChangeAspect="1"/>
          </p:cNvPicPr>
          <p:nvPr/>
        </p:nvPicPr>
        <p:blipFill rotWithShape="1">
          <a:blip r:embed="rId3">
            <a:extLst>
              <a:ext uri="{28A0092B-C50C-407E-A947-70E740481C1C}">
                <a14:useLocalDpi xmlns:a14="http://schemas.microsoft.com/office/drawing/2010/main" val="0"/>
              </a:ext>
            </a:extLst>
          </a:blip>
          <a:srcRect l="-1279" t="18453" r="1279" b="2075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Pladsholder til indhold 5"/>
          <p:cNvSpPr>
            <a:spLocks noGrp="1"/>
          </p:cNvSpPr>
          <p:nvPr>
            <p:ph idx="1"/>
          </p:nvPr>
        </p:nvSpPr>
        <p:spPr>
          <a:xfrm>
            <a:off x="2828925" y="3752850"/>
            <a:ext cx="6243075" cy="3105140"/>
          </a:xfrm>
        </p:spPr>
        <p:txBody>
          <a:bodyPr anchor="ctr">
            <a:normAutofit/>
          </a:bodyPr>
          <a:lstStyle/>
          <a:p>
            <a:pPr marL="0" indent="0">
              <a:lnSpc>
                <a:spcPct val="90000"/>
              </a:lnSpc>
              <a:spcBef>
                <a:spcPts val="0"/>
              </a:spcBef>
              <a:spcAft>
                <a:spcPts val="600"/>
              </a:spcAft>
              <a:buClr>
                <a:srgbClr val="1F497D"/>
              </a:buClr>
              <a:buSzPct val="100000"/>
              <a:buNone/>
            </a:pPr>
            <a:r>
              <a:rPr lang="fr-FR" sz="1400" b="1" i="1" dirty="0"/>
              <a:t>Les prérequis — conditions de succès</a:t>
            </a:r>
          </a:p>
          <a:p>
            <a:pPr>
              <a:lnSpc>
                <a:spcPct val="90000"/>
              </a:lnSpc>
              <a:spcBef>
                <a:spcPts val="0"/>
              </a:spcBef>
              <a:spcAft>
                <a:spcPts val="600"/>
              </a:spcAft>
              <a:buSzPct val="100000"/>
            </a:pPr>
            <a:r>
              <a:rPr lang="fr-FR" sz="1400" b="1" dirty="0"/>
              <a:t>Veiller à la satisfaction des besoins primaires</a:t>
            </a:r>
          </a:p>
          <a:p>
            <a:pPr>
              <a:lnSpc>
                <a:spcPct val="90000"/>
              </a:lnSpc>
              <a:spcBef>
                <a:spcPts val="0"/>
              </a:spcBef>
              <a:spcAft>
                <a:spcPts val="600"/>
              </a:spcAft>
              <a:buSzPct val="100000"/>
            </a:pPr>
            <a:r>
              <a:rPr lang="fr-FR" sz="1400" dirty="0"/>
              <a:t>Moment : </a:t>
            </a:r>
            <a:r>
              <a:rPr lang="fr-FR" sz="1400" b="1" dirty="0"/>
              <a:t>Ne pas interrompre une activité</a:t>
            </a:r>
          </a:p>
          <a:p>
            <a:pPr>
              <a:lnSpc>
                <a:spcPct val="90000"/>
              </a:lnSpc>
              <a:spcBef>
                <a:spcPts val="0"/>
              </a:spcBef>
              <a:spcAft>
                <a:spcPts val="600"/>
              </a:spcAft>
              <a:buSzPct val="100000"/>
            </a:pPr>
            <a:r>
              <a:rPr lang="fr-FR" sz="1400" dirty="0"/>
              <a:t>Petit groupe de participants ce qui permet d’être disponible pour chacun d’entre eux. </a:t>
            </a:r>
          </a:p>
          <a:p>
            <a:pPr>
              <a:lnSpc>
                <a:spcPct val="90000"/>
              </a:lnSpc>
              <a:spcBef>
                <a:spcPts val="0"/>
              </a:spcBef>
              <a:spcAft>
                <a:spcPts val="600"/>
              </a:spcAft>
              <a:buSzPct val="100000"/>
            </a:pPr>
            <a:r>
              <a:rPr lang="fr-FR" sz="1400" dirty="0"/>
              <a:t>Lieu : </a:t>
            </a:r>
            <a:r>
              <a:rPr lang="fr-FR" sz="1400" b="1" dirty="0"/>
              <a:t>endroit calme</a:t>
            </a:r>
            <a:r>
              <a:rPr lang="fr-FR" sz="1400" dirty="0"/>
              <a:t>, toujours à l’étage du lieu de vie (repère spatial maintenu). </a:t>
            </a:r>
          </a:p>
          <a:p>
            <a:pPr>
              <a:lnSpc>
                <a:spcPct val="90000"/>
              </a:lnSpc>
              <a:spcBef>
                <a:spcPts val="0"/>
              </a:spcBef>
              <a:spcAft>
                <a:spcPts val="600"/>
              </a:spcAft>
              <a:buSzPct val="100000"/>
            </a:pPr>
            <a:r>
              <a:rPr lang="fr-FR" sz="1400" dirty="0"/>
              <a:t>Placement du (des) résident(s) et de l’animateur de la séance assis à la </a:t>
            </a:r>
            <a:r>
              <a:rPr lang="fr-FR" sz="1400" b="1" dirty="0"/>
              <a:t>même hauteur </a:t>
            </a:r>
            <a:r>
              <a:rPr lang="fr-FR" sz="1400" dirty="0"/>
              <a:t>(incidence sur la communication). </a:t>
            </a:r>
          </a:p>
          <a:p>
            <a:pPr>
              <a:lnSpc>
                <a:spcPct val="90000"/>
              </a:lnSpc>
              <a:spcBef>
                <a:spcPts val="0"/>
              </a:spcBef>
              <a:spcAft>
                <a:spcPts val="600"/>
              </a:spcAft>
              <a:buSzPct val="100000"/>
            </a:pPr>
            <a:r>
              <a:rPr lang="fr-FR" sz="1400" dirty="0"/>
              <a:t>Respect de la « </a:t>
            </a:r>
            <a:r>
              <a:rPr lang="fr-FR" sz="1400" b="1" dirty="0"/>
              <a:t>Zone Intime </a:t>
            </a:r>
            <a:r>
              <a:rPr lang="fr-FR" sz="1400" dirty="0"/>
              <a:t>» </a:t>
            </a:r>
          </a:p>
          <a:p>
            <a:pPr>
              <a:lnSpc>
                <a:spcPct val="90000"/>
              </a:lnSpc>
              <a:spcBef>
                <a:spcPts val="0"/>
              </a:spcBef>
              <a:spcAft>
                <a:spcPts val="600"/>
              </a:spcAft>
              <a:buSzPct val="100000"/>
            </a:pPr>
            <a:r>
              <a:rPr lang="fr-FR" sz="1400" b="1" dirty="0"/>
              <a:t>Validation du résident </a:t>
            </a:r>
            <a:r>
              <a:rPr lang="fr-FR" sz="1400" dirty="0"/>
              <a:t>: Recueillir son accord (communication verbale ou non-verbale), ne pas « négocier »</a:t>
            </a:r>
          </a:p>
        </p:txBody>
      </p:sp>
    </p:spTree>
    <p:extLst>
      <p:ext uri="{BB962C8B-B14F-4D97-AF65-F5344CB8AC3E}">
        <p14:creationId xmlns:p14="http://schemas.microsoft.com/office/powerpoint/2010/main" val="439485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5A9176AD-FBDF-40D2-80C8-6199915AA9CD}"/>
              </a:ext>
            </a:extLst>
          </p:cNvPr>
          <p:cNvPicPr>
            <a:picLocks noChangeAspect="1"/>
          </p:cNvPicPr>
          <p:nvPr/>
        </p:nvPicPr>
        <p:blipFill rotWithShape="1">
          <a:blip r:embed="rId2"/>
          <a:srcRect b="10880"/>
          <a:stretch/>
        </p:blipFill>
        <p:spPr>
          <a:xfrm>
            <a:off x="2508646" y="643467"/>
            <a:ext cx="4126707" cy="5571066"/>
          </a:xfrm>
          <a:prstGeom prst="rect">
            <a:avLst/>
          </a:prstGeom>
        </p:spPr>
      </p:pic>
    </p:spTree>
    <p:extLst>
      <p:ext uri="{BB962C8B-B14F-4D97-AF65-F5344CB8AC3E}">
        <p14:creationId xmlns:p14="http://schemas.microsoft.com/office/powerpoint/2010/main" val="37932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ZoneTexte 8">
            <a:extLst>
              <a:ext uri="{FF2B5EF4-FFF2-40B4-BE49-F238E27FC236}">
                <a16:creationId xmlns:a16="http://schemas.microsoft.com/office/drawing/2014/main" id="{D8314F52-9D0B-4B1C-B81E-F9D68AE92719}"/>
              </a:ext>
            </a:extLst>
          </p:cNvPr>
          <p:cNvSpPr txBox="1"/>
          <p:nvPr/>
        </p:nvSpPr>
        <p:spPr>
          <a:xfrm>
            <a:off x="380271" y="145259"/>
            <a:ext cx="4249797"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err="1">
                <a:solidFill>
                  <a:schemeClr val="tx1"/>
                </a:solidFill>
                <a:latin typeface="+mj-lt"/>
                <a:ea typeface="+mj-ea"/>
                <a:cs typeface="+mj-cs"/>
              </a:rPr>
              <a:t>Communauté</a:t>
            </a:r>
            <a:r>
              <a:rPr lang="en-US" sz="3600" b="1" kern="1200" dirty="0">
                <a:solidFill>
                  <a:schemeClr val="tx1"/>
                </a:solidFill>
                <a:latin typeface="+mj-lt"/>
                <a:ea typeface="+mj-ea"/>
                <a:cs typeface="+mj-cs"/>
              </a:rPr>
              <a:t> PARO</a:t>
            </a:r>
          </a:p>
        </p:txBody>
      </p:sp>
      <p:sp>
        <p:nvSpPr>
          <p:cNvPr id="15" name="ZoneTexte 14">
            <a:extLst>
              <a:ext uri="{FF2B5EF4-FFF2-40B4-BE49-F238E27FC236}">
                <a16:creationId xmlns:a16="http://schemas.microsoft.com/office/drawing/2014/main" id="{0D72D1CA-AAAA-4577-9E39-D0B0AEB26A37}"/>
              </a:ext>
            </a:extLst>
          </p:cNvPr>
          <p:cNvSpPr txBox="1"/>
          <p:nvPr/>
        </p:nvSpPr>
        <p:spPr>
          <a:xfrm>
            <a:off x="482601" y="1782981"/>
            <a:ext cx="4147468" cy="4393982"/>
          </a:xfrm>
          <a:prstGeom prst="rect">
            <a:avLst/>
          </a:prstGeom>
        </p:spPr>
        <p:txBody>
          <a:bodyPr vert="horz" lIns="91440" tIns="45720" rIns="91440" bIns="45720" rtlCol="0">
            <a:normAutofit/>
          </a:bodyPr>
          <a:lstStyle/>
          <a:p>
            <a:pPr marL="400050" indent="-285750">
              <a:lnSpc>
                <a:spcPct val="90000"/>
              </a:lnSpc>
              <a:spcAft>
                <a:spcPts val="600"/>
              </a:spcAft>
              <a:buFont typeface="Arial" panose="020B0604020202020204" pitchFamily="34" charset="0"/>
              <a:buChar char="•"/>
            </a:pPr>
            <a:r>
              <a:rPr lang="en-US" dirty="0"/>
              <a:t>6 000 PARO </a:t>
            </a:r>
            <a:r>
              <a:rPr lang="en-US" dirty="0" err="1"/>
              <a:t>aident</a:t>
            </a:r>
            <a:r>
              <a:rPr lang="en-US" dirty="0"/>
              <a:t> </a:t>
            </a:r>
            <a:r>
              <a:rPr lang="en-US" dirty="0" err="1"/>
              <a:t>résidents</a:t>
            </a:r>
            <a:r>
              <a:rPr lang="en-US" dirty="0"/>
              <a:t> et patients dans des </a:t>
            </a:r>
            <a:r>
              <a:rPr lang="en-US" dirty="0" err="1"/>
              <a:t>établissements</a:t>
            </a:r>
            <a:r>
              <a:rPr lang="en-US" dirty="0"/>
              <a:t> de </a:t>
            </a:r>
            <a:r>
              <a:rPr lang="en-US" dirty="0" err="1"/>
              <a:t>soins</a:t>
            </a:r>
            <a:r>
              <a:rPr lang="en-US" dirty="0"/>
              <a:t> de 30 pays. </a:t>
            </a:r>
          </a:p>
          <a:p>
            <a:pPr marL="400050" indent="-285750">
              <a:lnSpc>
                <a:spcPct val="90000"/>
              </a:lnSpc>
              <a:spcAft>
                <a:spcPts val="600"/>
              </a:spcAft>
              <a:buFont typeface="Arial" panose="020B0604020202020204" pitchFamily="34" charset="0"/>
              <a:buChar char="•"/>
            </a:pPr>
            <a:endParaRPr lang="en-US" dirty="0"/>
          </a:p>
          <a:p>
            <a:pPr marL="400050" indent="-285750">
              <a:lnSpc>
                <a:spcPct val="90000"/>
              </a:lnSpc>
              <a:spcAft>
                <a:spcPts val="600"/>
              </a:spcAft>
              <a:buFont typeface="Arial" panose="020B0604020202020204" pitchFamily="34" charset="0"/>
              <a:buChar char="•"/>
            </a:pPr>
            <a:r>
              <a:rPr lang="en-US" dirty="0" err="1"/>
              <a:t>En</a:t>
            </a:r>
            <a:r>
              <a:rPr lang="en-US" dirty="0"/>
              <a:t> Europe, PARO </a:t>
            </a:r>
            <a:r>
              <a:rPr lang="en-US" dirty="0" err="1"/>
              <a:t>est</a:t>
            </a:r>
            <a:r>
              <a:rPr lang="en-US" dirty="0"/>
              <a:t> </a:t>
            </a:r>
            <a:r>
              <a:rPr lang="en-US" dirty="0" err="1"/>
              <a:t>fortement</a:t>
            </a:r>
            <a:r>
              <a:rPr lang="en-US" dirty="0"/>
              <a:t> </a:t>
            </a:r>
            <a:r>
              <a:rPr lang="en-US" dirty="0" err="1"/>
              <a:t>présent</a:t>
            </a:r>
            <a:r>
              <a:rPr lang="en-US" dirty="0"/>
              <a:t> dans les pays </a:t>
            </a:r>
            <a:r>
              <a:rPr lang="en-US" dirty="0" err="1"/>
              <a:t>Scandinaves</a:t>
            </a:r>
            <a:r>
              <a:rPr lang="en-US" dirty="0"/>
              <a:t> (plus de 300), </a:t>
            </a:r>
            <a:r>
              <a:rPr lang="en-US" dirty="0" err="1"/>
              <a:t>en</a:t>
            </a:r>
            <a:r>
              <a:rPr lang="en-US" dirty="0"/>
              <a:t> </a:t>
            </a:r>
            <a:r>
              <a:rPr lang="en-US" dirty="0" err="1"/>
              <a:t>Allemagne</a:t>
            </a:r>
            <a:r>
              <a:rPr lang="en-US" dirty="0"/>
              <a:t> (plus de 100), </a:t>
            </a:r>
            <a:r>
              <a:rPr lang="en-US" dirty="0" err="1"/>
              <a:t>ainsi</a:t>
            </a:r>
            <a:r>
              <a:rPr lang="en-US" dirty="0"/>
              <a:t> </a:t>
            </a:r>
            <a:r>
              <a:rPr lang="en-US" dirty="0" err="1"/>
              <a:t>qu’en</a:t>
            </a:r>
            <a:r>
              <a:rPr lang="en-US" dirty="0"/>
              <a:t> </a:t>
            </a:r>
            <a:r>
              <a:rPr lang="en-US" dirty="0" err="1"/>
              <a:t>Italie</a:t>
            </a:r>
            <a:r>
              <a:rPr lang="en-US" dirty="0"/>
              <a:t> et </a:t>
            </a:r>
            <a:r>
              <a:rPr lang="en-US" dirty="0" err="1"/>
              <a:t>en</a:t>
            </a:r>
            <a:r>
              <a:rPr lang="en-US" dirty="0"/>
              <a:t> Suisse. </a:t>
            </a:r>
          </a:p>
          <a:p>
            <a:pPr marL="400050" indent="-285750">
              <a:lnSpc>
                <a:spcPct val="90000"/>
              </a:lnSpc>
              <a:spcAft>
                <a:spcPts val="600"/>
              </a:spcAft>
              <a:buFont typeface="Arial" panose="020B0604020202020204" pitchFamily="34" charset="0"/>
              <a:buChar char="•"/>
            </a:pPr>
            <a:endParaRPr lang="en-US" dirty="0"/>
          </a:p>
          <a:p>
            <a:pPr marL="400050" indent="-285750">
              <a:lnSpc>
                <a:spcPct val="90000"/>
              </a:lnSpc>
              <a:spcAft>
                <a:spcPts val="600"/>
              </a:spcAft>
              <a:buFont typeface="Arial" panose="020B0604020202020204" pitchFamily="34" charset="0"/>
              <a:buChar char="•"/>
            </a:pPr>
            <a:r>
              <a:rPr lang="en-US" dirty="0" err="1"/>
              <a:t>En</a:t>
            </a:r>
            <a:r>
              <a:rPr lang="en-US" dirty="0"/>
              <a:t> France, le premier PARO a </a:t>
            </a:r>
            <a:r>
              <a:rPr lang="en-US" dirty="0" err="1"/>
              <a:t>été</a:t>
            </a:r>
            <a:r>
              <a:rPr lang="en-US" dirty="0"/>
              <a:t> </a:t>
            </a:r>
            <a:r>
              <a:rPr lang="en-US" dirty="0" err="1"/>
              <a:t>accueilli</a:t>
            </a:r>
            <a:r>
              <a:rPr lang="en-US" dirty="0"/>
              <a:t> </a:t>
            </a:r>
            <a:r>
              <a:rPr lang="en-US" dirty="0" err="1"/>
              <a:t>en</a:t>
            </a:r>
            <a:r>
              <a:rPr lang="en-US" dirty="0"/>
              <a:t> EHPAD </a:t>
            </a:r>
            <a:r>
              <a:rPr lang="en-US" dirty="0" err="1"/>
              <a:t>en</a:t>
            </a:r>
            <a:r>
              <a:rPr lang="en-US" dirty="0"/>
              <a:t> </a:t>
            </a:r>
            <a:r>
              <a:rPr lang="en-US" dirty="0" err="1"/>
              <a:t>Juillet</a:t>
            </a:r>
            <a:r>
              <a:rPr lang="en-US" dirty="0"/>
              <a:t> 2014.</a:t>
            </a:r>
          </a:p>
        </p:txBody>
      </p:sp>
      <p:pic>
        <p:nvPicPr>
          <p:cNvPr id="6" name="Picture 2" descr="Blog - MIEUX CONNAÎTRE NORD ESPACES : STEPHANIE | Nord Espaces">
            <a:extLst>
              <a:ext uri="{FF2B5EF4-FFF2-40B4-BE49-F238E27FC236}">
                <a16:creationId xmlns:a16="http://schemas.microsoft.com/office/drawing/2014/main" id="{0255CEB8-C812-48DF-8A2C-8C4A575609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1" r="7503"/>
          <a:stretch/>
        </p:blipFill>
        <p:spPr bwMode="auto">
          <a:xfrm>
            <a:off x="4809087" y="-2"/>
            <a:ext cx="4334913"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30" name="Rectangle 2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3377B9D1-032C-4A08-9F70-C6A9E98C716C}"/>
              </a:ext>
            </a:extLst>
          </p:cNvPr>
          <p:cNvPicPr>
            <a:picLocks noChangeAspect="1"/>
          </p:cNvPicPr>
          <p:nvPr/>
        </p:nvPicPr>
        <p:blipFill rotWithShape="1">
          <a:blip r:embed="rId3">
            <a:extLst>
              <a:ext uri="{28A0092B-C50C-407E-A947-70E740481C1C}">
                <a14:useLocalDpi xmlns:a14="http://schemas.microsoft.com/office/drawing/2010/main" val="0"/>
              </a:ext>
            </a:extLst>
          </a:blip>
          <a:srcRect l="24446" r="22459" b="1"/>
          <a:stretch/>
        </p:blipFill>
        <p:spPr>
          <a:xfrm>
            <a:off x="4809087" y="3429002"/>
            <a:ext cx="4334913" cy="3428999"/>
          </a:xfrm>
          <a:prstGeom prst="rect">
            <a:avLst/>
          </a:prstGeom>
        </p:spPr>
      </p:pic>
    </p:spTree>
    <p:extLst>
      <p:ext uri="{BB962C8B-B14F-4D97-AF65-F5344CB8AC3E}">
        <p14:creationId xmlns:p14="http://schemas.microsoft.com/office/powerpoint/2010/main" val="3521999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9000"/>
            <a:ext cx="8550000" cy="1143000"/>
          </a:xfrm>
        </p:spPr>
        <p:txBody>
          <a:bodyPr>
            <a:normAutofit/>
          </a:bodyPr>
          <a:lstStyle/>
          <a:p>
            <a:r>
              <a:rPr lang="fr-FR" sz="4000" b="1" dirty="0">
                <a:solidFill>
                  <a:schemeClr val="tx2"/>
                </a:solidFill>
              </a:rPr>
              <a:t>Présentation de PARO</a:t>
            </a:r>
            <a:endParaRPr lang="en-US" sz="4000" b="1" dirty="0">
              <a:solidFill>
                <a:schemeClr val="tx2"/>
              </a:solidFill>
            </a:endParaRPr>
          </a:p>
        </p:txBody>
      </p:sp>
      <p:sp>
        <p:nvSpPr>
          <p:cNvPr id="6" name="Pladsholder til indhold 5"/>
          <p:cNvSpPr>
            <a:spLocks noGrp="1"/>
          </p:cNvSpPr>
          <p:nvPr>
            <p:ph idx="1"/>
          </p:nvPr>
        </p:nvSpPr>
        <p:spPr>
          <a:xfrm>
            <a:off x="432000" y="1412776"/>
            <a:ext cx="8415000" cy="4997152"/>
          </a:xfrm>
        </p:spPr>
        <p:txBody>
          <a:bodyPr>
            <a:noAutofit/>
          </a:bodyPr>
          <a:lstStyle/>
          <a:p>
            <a:pPr marL="0" indent="0" algn="ctr">
              <a:lnSpc>
                <a:spcPct val="120000"/>
              </a:lnSpc>
              <a:spcBef>
                <a:spcPts val="0"/>
              </a:spcBef>
              <a:buClr>
                <a:srgbClr val="1F497D"/>
              </a:buClr>
              <a:buSzPct val="100000"/>
              <a:buNone/>
            </a:pPr>
            <a:r>
              <a:rPr lang="fr-FR" sz="2800" b="1" i="1" dirty="0">
                <a:solidFill>
                  <a:srgbClr val="92D050"/>
                </a:solidFill>
              </a:rPr>
              <a:t>Les réactions observées </a:t>
            </a:r>
          </a:p>
          <a:p>
            <a:pPr marL="0" indent="0">
              <a:lnSpc>
                <a:spcPct val="120000"/>
              </a:lnSpc>
              <a:spcBef>
                <a:spcPts val="0"/>
              </a:spcBef>
              <a:buClr>
                <a:srgbClr val="1F497D"/>
              </a:buClr>
              <a:buSzPct val="100000"/>
              <a:buNone/>
            </a:pPr>
            <a:endParaRPr lang="fr-FR" sz="2400" b="1" i="1" dirty="0">
              <a:solidFill>
                <a:srgbClr val="000000"/>
              </a:solidFill>
            </a:endParaRPr>
          </a:p>
          <a:p>
            <a:pPr marL="0" indent="0">
              <a:lnSpc>
                <a:spcPct val="120000"/>
              </a:lnSpc>
              <a:spcBef>
                <a:spcPts val="0"/>
              </a:spcBef>
              <a:buClr>
                <a:srgbClr val="1F497D"/>
              </a:buClr>
              <a:buSzPct val="100000"/>
              <a:buNone/>
            </a:pPr>
            <a:r>
              <a:rPr lang="fr-FR" sz="2400" b="1" i="1" dirty="0">
                <a:solidFill>
                  <a:srgbClr val="000000"/>
                </a:solidFill>
              </a:rPr>
              <a:t>Vécus déplaisants : parfois</a:t>
            </a:r>
          </a:p>
          <a:p>
            <a:pPr>
              <a:lnSpc>
                <a:spcPct val="120000"/>
              </a:lnSpc>
              <a:spcBef>
                <a:spcPts val="0"/>
              </a:spcBef>
              <a:buClr>
                <a:srgbClr val="1F497D"/>
              </a:buClr>
              <a:buSzPct val="100000"/>
            </a:pPr>
            <a:r>
              <a:rPr lang="fr-FR" sz="2400" dirty="0">
                <a:solidFill>
                  <a:srgbClr val="000000"/>
                </a:solidFill>
              </a:rPr>
              <a:t>Peur /Anxiété</a:t>
            </a:r>
          </a:p>
          <a:p>
            <a:pPr>
              <a:lnSpc>
                <a:spcPct val="120000"/>
              </a:lnSpc>
              <a:spcBef>
                <a:spcPts val="0"/>
              </a:spcBef>
              <a:buClr>
                <a:srgbClr val="1F497D"/>
              </a:buClr>
              <a:buSzPct val="100000"/>
            </a:pPr>
            <a:r>
              <a:rPr lang="fr-FR" sz="2400" dirty="0">
                <a:solidFill>
                  <a:srgbClr val="000000"/>
                </a:solidFill>
              </a:rPr>
              <a:t>Colère : « Je ne suis pas un bébé ! »</a:t>
            </a:r>
          </a:p>
          <a:p>
            <a:pPr>
              <a:lnSpc>
                <a:spcPct val="120000"/>
              </a:lnSpc>
              <a:spcBef>
                <a:spcPts val="0"/>
              </a:spcBef>
              <a:buClr>
                <a:srgbClr val="1F497D"/>
              </a:buClr>
              <a:buSzPct val="100000"/>
            </a:pPr>
            <a:r>
              <a:rPr lang="fr-FR" sz="2400" dirty="0">
                <a:solidFill>
                  <a:srgbClr val="000000"/>
                </a:solidFill>
              </a:rPr>
              <a:t>D’inquiétude : « Est-il propre ? »</a:t>
            </a:r>
          </a:p>
          <a:p>
            <a:pPr>
              <a:lnSpc>
                <a:spcPct val="120000"/>
              </a:lnSpc>
              <a:spcBef>
                <a:spcPts val="0"/>
              </a:spcBef>
              <a:buClr>
                <a:srgbClr val="1F497D"/>
              </a:buClr>
              <a:buSzPct val="100000"/>
            </a:pPr>
            <a:r>
              <a:rPr lang="fr-FR" sz="2400" dirty="0">
                <a:solidFill>
                  <a:srgbClr val="000000"/>
                </a:solidFill>
              </a:rPr>
              <a:t>…</a:t>
            </a:r>
          </a:p>
          <a:p>
            <a:pPr marL="0" indent="0">
              <a:lnSpc>
                <a:spcPct val="120000"/>
              </a:lnSpc>
              <a:spcBef>
                <a:spcPts val="0"/>
              </a:spcBef>
              <a:buClr>
                <a:srgbClr val="1F497D"/>
              </a:buClr>
              <a:buSzPct val="100000"/>
              <a:buNone/>
            </a:pPr>
            <a:endParaRPr lang="fr-FR" sz="2600" dirty="0">
              <a:solidFill>
                <a:srgbClr val="1F497D"/>
              </a:solidFill>
            </a:endParaRPr>
          </a:p>
          <a:p>
            <a:pPr>
              <a:lnSpc>
                <a:spcPct val="120000"/>
              </a:lnSpc>
              <a:spcBef>
                <a:spcPts val="0"/>
              </a:spcBef>
              <a:buClr>
                <a:srgbClr val="1F497D"/>
              </a:buClr>
              <a:buSzPct val="100000"/>
            </a:pPr>
            <a:endParaRPr lang="fr-FR" sz="2600" dirty="0">
              <a:solidFill>
                <a:srgbClr val="1F497D"/>
              </a:solidFill>
            </a:endParaRPr>
          </a:p>
          <a:p>
            <a:pPr marL="0" indent="0">
              <a:lnSpc>
                <a:spcPct val="120000"/>
              </a:lnSpc>
              <a:spcBef>
                <a:spcPts val="0"/>
              </a:spcBef>
              <a:buClr>
                <a:srgbClr val="1F497D"/>
              </a:buClr>
              <a:buSzPct val="100000"/>
              <a:buNone/>
            </a:pPr>
            <a:endParaRPr lang="en-US" sz="2600" dirty="0">
              <a:solidFill>
                <a:srgbClr val="1F497D"/>
              </a:solidFill>
            </a:endParaRPr>
          </a:p>
        </p:txBody>
      </p:sp>
    </p:spTree>
    <p:extLst>
      <p:ext uri="{BB962C8B-B14F-4D97-AF65-F5344CB8AC3E}">
        <p14:creationId xmlns:p14="http://schemas.microsoft.com/office/powerpoint/2010/main" val="3094181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491490" y="365125"/>
            <a:ext cx="3840085" cy="1692794"/>
          </a:xfrm>
        </p:spPr>
        <p:txBody>
          <a:bodyPr>
            <a:normAutofit/>
          </a:bodyPr>
          <a:lstStyle/>
          <a:p>
            <a:r>
              <a:rPr lang="fr-FR" b="1" dirty="0"/>
              <a:t>Présentation de PARO</a:t>
            </a:r>
            <a:endParaRPr lang="en-US" b="1" dirty="0"/>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Pladsholder til indhold 5"/>
          <p:cNvSpPr>
            <a:spLocks noGrp="1"/>
          </p:cNvSpPr>
          <p:nvPr>
            <p:ph idx="1"/>
          </p:nvPr>
        </p:nvSpPr>
        <p:spPr>
          <a:xfrm>
            <a:off x="16534" y="2494035"/>
            <a:ext cx="4825466" cy="4363955"/>
          </a:xfrm>
        </p:spPr>
        <p:txBody>
          <a:bodyPr>
            <a:normAutofit/>
          </a:bodyPr>
          <a:lstStyle/>
          <a:p>
            <a:pPr marL="0" indent="0">
              <a:lnSpc>
                <a:spcPct val="90000"/>
              </a:lnSpc>
              <a:spcBef>
                <a:spcPts val="0"/>
              </a:spcBef>
              <a:spcAft>
                <a:spcPts val="600"/>
              </a:spcAft>
              <a:buClr>
                <a:srgbClr val="000000"/>
              </a:buClr>
              <a:buSzPct val="100000"/>
              <a:buNone/>
            </a:pPr>
            <a:r>
              <a:rPr lang="fr-FR" sz="1600" b="1" i="1" dirty="0"/>
              <a:t>Les réactions observées </a:t>
            </a:r>
          </a:p>
          <a:p>
            <a:pPr marL="0" indent="0">
              <a:lnSpc>
                <a:spcPct val="90000"/>
              </a:lnSpc>
              <a:spcBef>
                <a:spcPts val="0"/>
              </a:spcBef>
              <a:spcAft>
                <a:spcPts val="600"/>
              </a:spcAft>
              <a:buClr>
                <a:srgbClr val="000000"/>
              </a:buClr>
              <a:buSzPct val="100000"/>
              <a:buNone/>
            </a:pPr>
            <a:r>
              <a:rPr lang="fr-FR" sz="1600" b="1" i="1" dirty="0"/>
              <a:t>Vécus agréables : souvent</a:t>
            </a:r>
            <a:endParaRPr lang="fr-FR" sz="1600" dirty="0"/>
          </a:p>
          <a:p>
            <a:pPr algn="just">
              <a:lnSpc>
                <a:spcPct val="90000"/>
              </a:lnSpc>
              <a:spcBef>
                <a:spcPts val="0"/>
              </a:spcBef>
              <a:spcAft>
                <a:spcPts val="600"/>
              </a:spcAft>
              <a:buClr>
                <a:srgbClr val="000000"/>
              </a:buClr>
              <a:buSzPct val="100000"/>
            </a:pPr>
            <a:r>
              <a:rPr lang="fr-FR" sz="1600" dirty="0"/>
              <a:t>Attitudes empreintes d’intérêt, d’affection : caresse, prend dans ses bras, embrasse, berce, frotte son nez contre le museau de PARO, « répond » ou imite les sons émis par le robot. </a:t>
            </a:r>
          </a:p>
          <a:p>
            <a:pPr algn="just">
              <a:lnSpc>
                <a:spcPct val="90000"/>
              </a:lnSpc>
              <a:spcBef>
                <a:spcPts val="0"/>
              </a:spcBef>
              <a:spcAft>
                <a:spcPts val="600"/>
              </a:spcAft>
              <a:buClr>
                <a:srgbClr val="000000"/>
              </a:buClr>
              <a:buSzPct val="100000"/>
            </a:pPr>
            <a:r>
              <a:rPr lang="fr-FR" sz="1600" dirty="0"/>
              <a:t>Expression de joie : rires, sourires, réactions et propos enthousiastes </a:t>
            </a:r>
          </a:p>
          <a:p>
            <a:pPr algn="just">
              <a:lnSpc>
                <a:spcPct val="90000"/>
              </a:lnSpc>
              <a:spcBef>
                <a:spcPts val="0"/>
              </a:spcBef>
              <a:spcAft>
                <a:spcPts val="600"/>
              </a:spcAft>
              <a:buClr>
                <a:srgbClr val="000000"/>
              </a:buClr>
              <a:buSzPct val="100000"/>
            </a:pPr>
            <a:r>
              <a:rPr lang="fr-FR" sz="1600" dirty="0"/>
              <a:t>Apaisement : visages détendus. </a:t>
            </a:r>
          </a:p>
          <a:p>
            <a:pPr algn="just">
              <a:lnSpc>
                <a:spcPct val="90000"/>
              </a:lnSpc>
              <a:spcBef>
                <a:spcPts val="0"/>
              </a:spcBef>
              <a:spcAft>
                <a:spcPts val="600"/>
              </a:spcAft>
              <a:buClr>
                <a:srgbClr val="000000"/>
              </a:buClr>
              <a:buSzPct val="100000"/>
            </a:pPr>
            <a:r>
              <a:rPr lang="fr-FR" sz="1600" dirty="0"/>
              <a:t>Réminiscences parfois. </a:t>
            </a:r>
          </a:p>
          <a:p>
            <a:pPr algn="just">
              <a:lnSpc>
                <a:spcPct val="90000"/>
              </a:lnSpc>
              <a:spcBef>
                <a:spcPts val="0"/>
              </a:spcBef>
              <a:spcAft>
                <a:spcPts val="600"/>
              </a:spcAft>
              <a:buClr>
                <a:srgbClr val="000000"/>
              </a:buClr>
              <a:buSzPct val="100000"/>
            </a:pPr>
            <a:r>
              <a:rPr lang="fr-FR" sz="1600" dirty="0"/>
              <a:t>Moments de partage et de communication avec les autres participants et avec les soignants.</a:t>
            </a:r>
          </a:p>
          <a:p>
            <a:pPr algn="just">
              <a:lnSpc>
                <a:spcPct val="90000"/>
              </a:lnSpc>
              <a:spcBef>
                <a:spcPts val="0"/>
              </a:spcBef>
              <a:spcAft>
                <a:spcPts val="600"/>
              </a:spcAft>
              <a:buClr>
                <a:srgbClr val="000000"/>
              </a:buClr>
              <a:buSzPct val="100000"/>
            </a:pPr>
            <a:r>
              <a:rPr lang="fr-FR" sz="1600" dirty="0"/>
              <a:t>Utilisation de PARO comme confident pour certains comme la réactivation d’un lien.</a:t>
            </a:r>
          </a:p>
          <a:p>
            <a:pPr algn="just">
              <a:lnSpc>
                <a:spcPct val="90000"/>
              </a:lnSpc>
              <a:spcBef>
                <a:spcPts val="0"/>
              </a:spcBef>
              <a:spcAft>
                <a:spcPts val="600"/>
              </a:spcAft>
              <a:buClr>
                <a:srgbClr val="000000"/>
              </a:buClr>
              <a:buSzPct val="100000"/>
            </a:pPr>
            <a:r>
              <a:rPr lang="fr-FR" sz="1600" dirty="0"/>
              <a:t>Réactivation chez certain(e)s, d’intentions bienveillantes et empathiques envers autrui. </a:t>
            </a:r>
          </a:p>
          <a:p>
            <a:pPr>
              <a:lnSpc>
                <a:spcPct val="90000"/>
              </a:lnSpc>
              <a:spcBef>
                <a:spcPts val="0"/>
              </a:spcBef>
              <a:spcAft>
                <a:spcPts val="600"/>
              </a:spcAft>
              <a:buClr>
                <a:srgbClr val="1F497D"/>
              </a:buClr>
              <a:buSzPct val="100000"/>
            </a:pPr>
            <a:endParaRPr lang="fr-FR" sz="1200" dirty="0"/>
          </a:p>
          <a:p>
            <a:pPr marL="0" indent="0">
              <a:lnSpc>
                <a:spcPct val="90000"/>
              </a:lnSpc>
              <a:spcBef>
                <a:spcPts val="0"/>
              </a:spcBef>
              <a:spcAft>
                <a:spcPts val="600"/>
              </a:spcAft>
              <a:buClr>
                <a:srgbClr val="1F497D"/>
              </a:buClr>
              <a:buSzPct val="100000"/>
              <a:buNone/>
            </a:pPr>
            <a:endParaRPr lang="en-US" sz="1200" dirty="0"/>
          </a:p>
        </p:txBody>
      </p:sp>
      <p:pic>
        <p:nvPicPr>
          <p:cNvPr id="3" name="Image 2" descr="Une image contenant intérieur, personne, chien, petit&#10;&#10;Description générée automatiquement">
            <a:extLst>
              <a:ext uri="{FF2B5EF4-FFF2-40B4-BE49-F238E27FC236}">
                <a16:creationId xmlns:a16="http://schemas.microsoft.com/office/drawing/2014/main" id="{D856540B-2CC6-4356-8FD4-120CDF8E69B0}"/>
              </a:ext>
            </a:extLst>
          </p:cNvPr>
          <p:cNvPicPr>
            <a:picLocks noChangeAspect="1"/>
          </p:cNvPicPr>
          <p:nvPr/>
        </p:nvPicPr>
        <p:blipFill rotWithShape="1">
          <a:blip r:embed="rId3">
            <a:extLst>
              <a:ext uri="{28A0092B-C50C-407E-A947-70E740481C1C}">
                <a14:useLocalDpi xmlns:a14="http://schemas.microsoft.com/office/drawing/2010/main" val="0"/>
              </a:ext>
            </a:extLst>
          </a:blip>
          <a:srcRect l="14717" r="39197" b="-1"/>
          <a:stretch/>
        </p:blipFill>
        <p:spPr>
          <a:xfrm>
            <a:off x="4572000" y="10"/>
            <a:ext cx="4571999"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86988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re 1">
            <a:extLst>
              <a:ext uri="{FF2B5EF4-FFF2-40B4-BE49-F238E27FC236}">
                <a16:creationId xmlns:a16="http://schemas.microsoft.com/office/drawing/2014/main" id="{7E4EB22E-3C8C-4F70-9D18-614BD8ECF75F}"/>
              </a:ext>
            </a:extLst>
          </p:cNvPr>
          <p:cNvSpPr>
            <a:spLocks noGrp="1"/>
          </p:cNvSpPr>
          <p:nvPr>
            <p:ph type="title"/>
          </p:nvPr>
        </p:nvSpPr>
        <p:spPr>
          <a:xfrm>
            <a:off x="2403481" y="2353641"/>
            <a:ext cx="4337037" cy="2150719"/>
          </a:xfrm>
          <a:noFill/>
        </p:spPr>
        <p:txBody>
          <a:bodyPr vert="horz" lIns="91440" tIns="45720" rIns="91440" bIns="45720" rtlCol="0" anchor="ctr">
            <a:normAutofit/>
          </a:bodyPr>
          <a:lstStyle/>
          <a:p>
            <a:pPr>
              <a:lnSpc>
                <a:spcPct val="90000"/>
              </a:lnSpc>
            </a:pPr>
            <a:r>
              <a:rPr lang="en-US" sz="3100" b="1" kern="1200">
                <a:solidFill>
                  <a:srgbClr val="080808"/>
                </a:solidFill>
                <a:latin typeface="+mj-lt"/>
                <a:ea typeface="+mj-ea"/>
                <a:cs typeface="+mj-cs"/>
              </a:rPr>
              <a:t>Quelques vidéos d’utilisation de PARO</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21319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5AD6A-7181-4EBB-9EE3-4CF96DC20D6A}"/>
              </a:ext>
            </a:extLst>
          </p:cNvPr>
          <p:cNvSpPr>
            <a:spLocks noGrp="1"/>
          </p:cNvSpPr>
          <p:nvPr>
            <p:ph type="title"/>
          </p:nvPr>
        </p:nvSpPr>
        <p:spPr>
          <a:xfrm>
            <a:off x="523938" y="279000"/>
            <a:ext cx="5605629" cy="994172"/>
          </a:xfrm>
        </p:spPr>
        <p:txBody>
          <a:bodyPr>
            <a:normAutofit/>
          </a:bodyPr>
          <a:lstStyle/>
          <a:p>
            <a:pPr>
              <a:lnSpc>
                <a:spcPct val="90000"/>
              </a:lnSpc>
            </a:pPr>
            <a:r>
              <a:rPr lang="fr-FR" sz="3200" b="1" dirty="0"/>
              <a:t>Vidéo 1 : </a:t>
            </a:r>
            <a:r>
              <a:rPr lang="fr-FR" sz="3200" dirty="0"/>
              <a:t>Assa, session en groupe</a:t>
            </a:r>
          </a:p>
        </p:txBody>
      </p:sp>
      <p:sp>
        <p:nvSpPr>
          <p:cNvPr id="3" name="Espace réservé du contenu 2">
            <a:extLst>
              <a:ext uri="{FF2B5EF4-FFF2-40B4-BE49-F238E27FC236}">
                <a16:creationId xmlns:a16="http://schemas.microsoft.com/office/drawing/2014/main" id="{7DB10DAF-BDFE-4114-9A69-3359FB316F95}"/>
              </a:ext>
            </a:extLst>
          </p:cNvPr>
          <p:cNvSpPr>
            <a:spLocks noGrp="1"/>
          </p:cNvSpPr>
          <p:nvPr>
            <p:ph idx="1"/>
          </p:nvPr>
        </p:nvSpPr>
        <p:spPr>
          <a:xfrm>
            <a:off x="583839" y="1404000"/>
            <a:ext cx="5408542" cy="4334518"/>
          </a:xfrm>
        </p:spPr>
        <p:txBody>
          <a:bodyPr anchor="ctr">
            <a:normAutofit lnSpcReduction="10000"/>
          </a:bodyPr>
          <a:lstStyle/>
          <a:p>
            <a:pPr>
              <a:lnSpc>
                <a:spcPct val="90000"/>
              </a:lnSpc>
            </a:pPr>
            <a:r>
              <a:rPr lang="fr-FR" sz="1800" dirty="0"/>
              <a:t>La soignante arrive « bon après-midi, j’ai amené mon ami PARO ». </a:t>
            </a:r>
          </a:p>
          <a:p>
            <a:pPr>
              <a:lnSpc>
                <a:spcPct val="90000"/>
              </a:lnSpc>
            </a:pPr>
            <a:r>
              <a:rPr lang="fr-FR" sz="1800" dirty="0"/>
              <a:t>Table et chaises positionnées de manière à ce que tout le monde puisse voir les autres interagir avec PARO et que l’on puisse se le passer facilement. </a:t>
            </a:r>
          </a:p>
          <a:p>
            <a:pPr>
              <a:lnSpc>
                <a:spcPct val="90000"/>
              </a:lnSpc>
            </a:pPr>
            <a:r>
              <a:rPr lang="fr-FR" sz="1800" dirty="0"/>
              <a:t>La soignante laisse sujet ouvert, parle des mouvements de PARO : « il est content de vous voir »; chaque résident vivra sa propre expérience avec PARO.</a:t>
            </a:r>
          </a:p>
          <a:p>
            <a:pPr>
              <a:lnSpc>
                <a:spcPct val="90000"/>
              </a:lnSpc>
            </a:pPr>
            <a:r>
              <a:rPr lang="fr-FR" sz="1800" dirty="0"/>
              <a:t>Une des résidentes se met à chanter, la soignante connait la chanson -&gt; connexion émotionnelle. </a:t>
            </a:r>
          </a:p>
          <a:p>
            <a:pPr>
              <a:lnSpc>
                <a:spcPct val="90000"/>
              </a:lnSpc>
            </a:pPr>
            <a:r>
              <a:rPr lang="fr-FR" sz="1800" dirty="0"/>
              <a:t>Assa (1 ère résidente que l’on voit) est une personne anxieuse, qui déambule et ne participe pas beaucoup aux activités. </a:t>
            </a:r>
            <a:r>
              <a:rPr lang="fr-FR" sz="1500" dirty="0"/>
              <a:t>	</a:t>
            </a:r>
          </a:p>
          <a:p>
            <a:pPr marL="0" indent="0">
              <a:lnSpc>
                <a:spcPct val="90000"/>
              </a:lnSpc>
              <a:buNone/>
            </a:pPr>
            <a:endParaRPr lang="fr-FR" sz="1500" dirty="0"/>
          </a:p>
          <a:p>
            <a:pPr marL="0" indent="0" algn="ctr">
              <a:lnSpc>
                <a:spcPct val="90000"/>
              </a:lnSpc>
              <a:buNone/>
            </a:pPr>
            <a:r>
              <a:rPr lang="fr-FR" sz="2000" dirty="0"/>
              <a:t> </a:t>
            </a:r>
            <a:r>
              <a:rPr lang="fr-FR" sz="2000" b="1" dirty="0">
                <a:sym typeface="Wingdings" panose="05000000000000000000" pitchFamily="2" charset="2"/>
              </a:rPr>
              <a:t> </a:t>
            </a:r>
            <a:r>
              <a:rPr lang="fr-FR" sz="2000" b="1" dirty="0"/>
              <a:t>Avec PARO elle participe plus à la vie en groupe</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Graphic 12" descr="Chef d’orchestre">
            <a:extLst>
              <a:ext uri="{FF2B5EF4-FFF2-40B4-BE49-F238E27FC236}">
                <a16:creationId xmlns:a16="http://schemas.microsoft.com/office/drawing/2014/main" id="{A31DE1A1-FA1C-4BA7-8509-A9F572840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4" name="ZoneTexte 3">
            <a:extLst>
              <a:ext uri="{FF2B5EF4-FFF2-40B4-BE49-F238E27FC236}">
                <a16:creationId xmlns:a16="http://schemas.microsoft.com/office/drawing/2014/main" id="{F5044585-0764-4D87-9725-0C97FDD89E6D}"/>
              </a:ext>
            </a:extLst>
          </p:cNvPr>
          <p:cNvSpPr txBox="1"/>
          <p:nvPr/>
        </p:nvSpPr>
        <p:spPr>
          <a:xfrm>
            <a:off x="4532067" y="6055780"/>
            <a:ext cx="3195000" cy="523220"/>
          </a:xfrm>
          <a:prstGeom prst="rect">
            <a:avLst/>
          </a:prstGeom>
          <a:noFill/>
        </p:spPr>
        <p:txBody>
          <a:bodyPr wrap="square" rtlCol="0">
            <a:spAutoFit/>
          </a:bodyPr>
          <a:lstStyle/>
          <a:p>
            <a:r>
              <a:rPr lang="fr-FR" sz="2800" dirty="0">
                <a:hlinkClick r:id="rId4"/>
              </a:rPr>
              <a:t>Voir la vidéo</a:t>
            </a:r>
            <a:endParaRPr lang="fr-FR" sz="2800" dirty="0"/>
          </a:p>
        </p:txBody>
      </p:sp>
      <p:sp>
        <p:nvSpPr>
          <p:cNvPr id="10" name="Flèche : droite 9">
            <a:extLst>
              <a:ext uri="{FF2B5EF4-FFF2-40B4-BE49-F238E27FC236}">
                <a16:creationId xmlns:a16="http://schemas.microsoft.com/office/drawing/2014/main" id="{EB5AA3F9-A51F-4774-9DAA-458A0CEB5002}"/>
              </a:ext>
            </a:extLst>
          </p:cNvPr>
          <p:cNvSpPr/>
          <p:nvPr/>
        </p:nvSpPr>
        <p:spPr>
          <a:xfrm>
            <a:off x="3942000" y="6159890"/>
            <a:ext cx="495000" cy="329110"/>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4236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0B292D4-8AAA-4D11-BA7B-7AA0A1941BBD}"/>
              </a:ext>
            </a:extLst>
          </p:cNvPr>
          <p:cNvSpPr>
            <a:spLocks noGrp="1"/>
          </p:cNvSpPr>
          <p:nvPr>
            <p:ph type="title"/>
          </p:nvPr>
        </p:nvSpPr>
        <p:spPr>
          <a:xfrm>
            <a:off x="482601" y="321734"/>
            <a:ext cx="7554400" cy="1135737"/>
          </a:xfrm>
        </p:spPr>
        <p:txBody>
          <a:bodyPr>
            <a:normAutofit fontScale="90000"/>
          </a:bodyPr>
          <a:lstStyle/>
          <a:p>
            <a:r>
              <a:rPr lang="fr-FR" sz="3600" b="1" dirty="0"/>
              <a:t>Vidéo 2 : </a:t>
            </a:r>
            <a:r>
              <a:rPr lang="fr-FR" sz="3600" dirty="0"/>
              <a:t>Rencontre PARO, session individuelle</a:t>
            </a:r>
          </a:p>
        </p:txBody>
      </p:sp>
      <p:sp>
        <p:nvSpPr>
          <p:cNvPr id="3" name="Espace réservé du contenu 2">
            <a:extLst>
              <a:ext uri="{FF2B5EF4-FFF2-40B4-BE49-F238E27FC236}">
                <a16:creationId xmlns:a16="http://schemas.microsoft.com/office/drawing/2014/main" id="{3FB49BA7-E15E-4FCE-9FB6-A699F47931B8}"/>
              </a:ext>
            </a:extLst>
          </p:cNvPr>
          <p:cNvSpPr>
            <a:spLocks noGrp="1"/>
          </p:cNvSpPr>
          <p:nvPr>
            <p:ph idx="1"/>
          </p:nvPr>
        </p:nvSpPr>
        <p:spPr>
          <a:xfrm>
            <a:off x="482600" y="1782981"/>
            <a:ext cx="8178799" cy="4393982"/>
          </a:xfrm>
        </p:spPr>
        <p:txBody>
          <a:bodyPr>
            <a:normAutofit/>
          </a:bodyPr>
          <a:lstStyle/>
          <a:p>
            <a:pPr marL="0" indent="0">
              <a:buNone/>
            </a:pPr>
            <a:r>
              <a:rPr lang="fr-FR" sz="1700" dirty="0"/>
              <a:t>Environnement propice, avec de l’espace : table pour que PARO puisse y être installé à la même hauteur que les résidents.</a:t>
            </a:r>
          </a:p>
          <a:p>
            <a:pPr marL="0" indent="0">
              <a:buNone/>
            </a:pPr>
            <a:endParaRPr lang="fr-FR" sz="1700" dirty="0"/>
          </a:p>
          <a:p>
            <a:r>
              <a:rPr lang="fr-FR" sz="1700" dirty="0"/>
              <a:t>La soignante amène PARO dans ses bras, la résidente parle du poids de PARO, la soignante lui demande si PARO peut rester avec elle, elle donne son accord et s’en suit un échange sur les réactions de PARO (il bouge, fait du bruit…). La soignante rebondit sur les mots de la résidente, confirme ses dires, caresse PARO en même temps qu’elle. </a:t>
            </a:r>
          </a:p>
          <a:p>
            <a:r>
              <a:rPr lang="fr-FR" sz="1700" dirty="0"/>
              <a:t>Possibilité aussi de refléter les sentiments du résident : « PARO semble être bien avec vous, est-ce que vous vous sentez bien aussi avec PARO ? »  </a:t>
            </a:r>
          </a:p>
          <a:p>
            <a:r>
              <a:rPr lang="fr-FR" sz="1700" dirty="0"/>
              <a:t>2ème résidente interagit également par le non-verbal : on note le changement d’expression et le fait qu’elle fixe constamment PARO =&gt; participation et bénéfice de l’expérience partagé.</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FDD764B5-3626-4E2B-87B2-9268BE137E47}"/>
              </a:ext>
            </a:extLst>
          </p:cNvPr>
          <p:cNvSpPr txBox="1"/>
          <p:nvPr/>
        </p:nvSpPr>
        <p:spPr>
          <a:xfrm>
            <a:off x="4826126" y="5654829"/>
            <a:ext cx="2970000" cy="584775"/>
          </a:xfrm>
          <a:prstGeom prst="rect">
            <a:avLst/>
          </a:prstGeom>
          <a:noFill/>
        </p:spPr>
        <p:txBody>
          <a:bodyPr wrap="square" rtlCol="0">
            <a:spAutoFit/>
          </a:bodyPr>
          <a:lstStyle/>
          <a:p>
            <a:r>
              <a:rPr lang="fr-FR" sz="3200" dirty="0">
                <a:hlinkClick r:id="rId2"/>
              </a:rPr>
              <a:t>Voir la vidéo </a:t>
            </a:r>
            <a:endParaRPr lang="fr-FR" sz="3200" dirty="0"/>
          </a:p>
        </p:txBody>
      </p:sp>
      <p:sp>
        <p:nvSpPr>
          <p:cNvPr id="11" name="Flèche : droite 10">
            <a:extLst>
              <a:ext uri="{FF2B5EF4-FFF2-40B4-BE49-F238E27FC236}">
                <a16:creationId xmlns:a16="http://schemas.microsoft.com/office/drawing/2014/main" id="{CC290F7D-5233-4A4A-82E6-27743666EE03}"/>
              </a:ext>
            </a:extLst>
          </p:cNvPr>
          <p:cNvSpPr/>
          <p:nvPr/>
        </p:nvSpPr>
        <p:spPr>
          <a:xfrm>
            <a:off x="4188312" y="5806942"/>
            <a:ext cx="495000" cy="329110"/>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4359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932268-F8F6-41B9-B216-7C8DAA8184D3}"/>
              </a:ext>
            </a:extLst>
          </p:cNvPr>
          <p:cNvSpPr>
            <a:spLocks noGrp="1"/>
          </p:cNvSpPr>
          <p:nvPr>
            <p:ph type="title"/>
          </p:nvPr>
        </p:nvSpPr>
        <p:spPr>
          <a:xfrm>
            <a:off x="806825" y="1188637"/>
            <a:ext cx="2241175" cy="4480726"/>
          </a:xfrm>
        </p:spPr>
        <p:txBody>
          <a:bodyPr>
            <a:normAutofit/>
          </a:bodyPr>
          <a:lstStyle/>
          <a:p>
            <a:pPr>
              <a:lnSpc>
                <a:spcPct val="90000"/>
              </a:lnSpc>
            </a:pPr>
            <a:r>
              <a:rPr lang="fr-FR" sz="4000" b="1" dirty="0"/>
              <a:t>Vidéo 3 </a:t>
            </a:r>
            <a:r>
              <a:rPr lang="fr-FR" sz="4000" dirty="0"/>
              <a:t>: Dorothy, session mère et fille</a:t>
            </a:r>
          </a:p>
        </p:txBody>
      </p:sp>
      <p:cxnSp>
        <p:nvCxnSpPr>
          <p:cNvPr id="31" name="Straight Connector 3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C79B3222-6A4D-4E34-8346-9A8AC7A80F03}"/>
              </a:ext>
            </a:extLst>
          </p:cNvPr>
          <p:cNvSpPr>
            <a:spLocks noGrp="1"/>
          </p:cNvSpPr>
          <p:nvPr>
            <p:ph idx="1"/>
          </p:nvPr>
        </p:nvSpPr>
        <p:spPr>
          <a:xfrm>
            <a:off x="3901169" y="1384534"/>
            <a:ext cx="4436004" cy="4284829"/>
          </a:xfrm>
        </p:spPr>
        <p:txBody>
          <a:bodyPr anchor="ctr">
            <a:normAutofit fontScale="92500" lnSpcReduction="10000"/>
          </a:bodyPr>
          <a:lstStyle/>
          <a:p>
            <a:pPr marL="0" indent="0">
              <a:lnSpc>
                <a:spcPct val="90000"/>
              </a:lnSpc>
              <a:buNone/>
            </a:pPr>
            <a:r>
              <a:rPr lang="fr-FR" sz="2000" dirty="0"/>
              <a:t>Dorothy a perdu la plupart de ses capacités de communication, langage incohérent. </a:t>
            </a:r>
          </a:p>
          <a:p>
            <a:pPr>
              <a:lnSpc>
                <a:spcPct val="90000"/>
              </a:lnSpc>
            </a:pPr>
            <a:r>
              <a:rPr lang="fr-FR" sz="2000" dirty="0"/>
              <a:t>Noter la position de la soignante : à genoux à côté, demande à la résidente si « ça va ? » et cherche l’interaction : « il pèse un peu, n’est-ce pas ? » </a:t>
            </a:r>
          </a:p>
          <a:p>
            <a:pPr>
              <a:lnSpc>
                <a:spcPct val="90000"/>
              </a:lnSpc>
            </a:pPr>
            <a:r>
              <a:rPr lang="fr-FR" sz="2000" dirty="0"/>
              <a:t>La fille de Dorothy participe, caresse PARO : </a:t>
            </a:r>
          </a:p>
          <a:p>
            <a:pPr marL="0" indent="0">
              <a:lnSpc>
                <a:spcPct val="90000"/>
              </a:lnSpc>
              <a:buNone/>
            </a:pPr>
            <a:r>
              <a:rPr lang="fr-FR" sz="2000" dirty="0"/>
              <a:t>Le lien se recrée entre la mère et la fille : « il veut que tu le caresses ». La fille dira d’ailleurs que c’était la 1 ère fois depuis longtemps qu’elle entendait sa mère prononcer des paroles cohérentes.</a:t>
            </a:r>
          </a:p>
          <a:p>
            <a:pPr marL="0" indent="0">
              <a:lnSpc>
                <a:spcPct val="90000"/>
              </a:lnSpc>
              <a:buNone/>
            </a:pPr>
            <a:r>
              <a:rPr lang="fr-FR" sz="2000" dirty="0"/>
              <a:t> </a:t>
            </a:r>
          </a:p>
          <a:p>
            <a:pPr>
              <a:lnSpc>
                <a:spcPct val="90000"/>
              </a:lnSpc>
              <a:buFont typeface="Wingdings" panose="05000000000000000000" pitchFamily="2" charset="2"/>
              <a:buChar char="à"/>
            </a:pPr>
            <a:r>
              <a:rPr lang="fr-FR" sz="2000" dirty="0"/>
              <a:t>La connexion s’est recréée </a:t>
            </a:r>
          </a:p>
        </p:txBody>
      </p:sp>
      <p:sp>
        <p:nvSpPr>
          <p:cNvPr id="15" name="ZoneTexte 14">
            <a:extLst>
              <a:ext uri="{FF2B5EF4-FFF2-40B4-BE49-F238E27FC236}">
                <a16:creationId xmlns:a16="http://schemas.microsoft.com/office/drawing/2014/main" id="{460E5D60-21A8-4A12-8E28-F5AF0D9556F2}"/>
              </a:ext>
            </a:extLst>
          </p:cNvPr>
          <p:cNvSpPr txBox="1"/>
          <p:nvPr/>
        </p:nvSpPr>
        <p:spPr>
          <a:xfrm>
            <a:off x="1888495" y="5477320"/>
            <a:ext cx="2970000" cy="584775"/>
          </a:xfrm>
          <a:prstGeom prst="rect">
            <a:avLst/>
          </a:prstGeom>
          <a:noFill/>
        </p:spPr>
        <p:txBody>
          <a:bodyPr wrap="square" rtlCol="0">
            <a:spAutoFit/>
          </a:bodyPr>
          <a:lstStyle/>
          <a:p>
            <a:r>
              <a:rPr lang="fr-FR" sz="3200" dirty="0">
                <a:hlinkClick r:id="rId2"/>
              </a:rPr>
              <a:t>Voir la vidéo </a:t>
            </a:r>
            <a:endParaRPr lang="fr-FR" sz="3200" dirty="0"/>
          </a:p>
        </p:txBody>
      </p:sp>
      <p:sp>
        <p:nvSpPr>
          <p:cNvPr id="17" name="Flèche : droite 16">
            <a:extLst>
              <a:ext uri="{FF2B5EF4-FFF2-40B4-BE49-F238E27FC236}">
                <a16:creationId xmlns:a16="http://schemas.microsoft.com/office/drawing/2014/main" id="{25455FA6-A0A5-4332-BB55-787EC500EB3D}"/>
              </a:ext>
            </a:extLst>
          </p:cNvPr>
          <p:cNvSpPr/>
          <p:nvPr/>
        </p:nvSpPr>
        <p:spPr>
          <a:xfrm>
            <a:off x="1318048" y="5605152"/>
            <a:ext cx="495000" cy="329110"/>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8456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6CE7539-C6E1-4B6A-85FD-433D97EA57FA}"/>
              </a:ext>
            </a:extLst>
          </p:cNvPr>
          <p:cNvSpPr>
            <a:spLocks noGrp="1"/>
          </p:cNvSpPr>
          <p:nvPr>
            <p:ph type="title"/>
          </p:nvPr>
        </p:nvSpPr>
        <p:spPr>
          <a:xfrm>
            <a:off x="376429" y="596496"/>
            <a:ext cx="6056111" cy="1618489"/>
          </a:xfrm>
        </p:spPr>
        <p:txBody>
          <a:bodyPr anchor="ctr">
            <a:normAutofit/>
          </a:bodyPr>
          <a:lstStyle/>
          <a:p>
            <a:pPr>
              <a:lnSpc>
                <a:spcPct val="90000"/>
              </a:lnSpc>
            </a:pPr>
            <a:r>
              <a:rPr lang="fr-FR" sz="3500" b="1" dirty="0"/>
              <a:t>Vidéo 4 : </a:t>
            </a:r>
            <a:r>
              <a:rPr lang="fr-FR" sz="3500" dirty="0"/>
              <a:t>Betsy, Alzheimer très </a:t>
            </a:r>
            <a:r>
              <a:rPr lang="fr-FR" sz="3500" dirty="0" err="1"/>
              <a:t>sèvère</a:t>
            </a:r>
            <a:r>
              <a:rPr lang="fr-FR" sz="3500" dirty="0"/>
              <a:t>, session individuelle</a:t>
            </a:r>
          </a:p>
        </p:txBody>
      </p:sp>
      <p:sp>
        <p:nvSpPr>
          <p:cNvPr id="3" name="Espace réservé du contenu 2">
            <a:extLst>
              <a:ext uri="{FF2B5EF4-FFF2-40B4-BE49-F238E27FC236}">
                <a16:creationId xmlns:a16="http://schemas.microsoft.com/office/drawing/2014/main" id="{5917F628-4CBC-4D57-B96D-EC39EFA7341A}"/>
              </a:ext>
            </a:extLst>
          </p:cNvPr>
          <p:cNvSpPr>
            <a:spLocks noGrp="1"/>
          </p:cNvSpPr>
          <p:nvPr>
            <p:ph idx="1"/>
          </p:nvPr>
        </p:nvSpPr>
        <p:spPr>
          <a:xfrm>
            <a:off x="702000" y="2124000"/>
            <a:ext cx="6930000" cy="3870000"/>
          </a:xfrm>
        </p:spPr>
        <p:txBody>
          <a:bodyPr anchor="t">
            <a:normAutofit lnSpcReduction="10000"/>
          </a:bodyPr>
          <a:lstStyle/>
          <a:p>
            <a:pPr marL="0" indent="0">
              <a:lnSpc>
                <a:spcPct val="90000"/>
              </a:lnSpc>
              <a:buNone/>
            </a:pPr>
            <a:r>
              <a:rPr lang="fr-FR" sz="1800" dirty="0"/>
              <a:t>Betsy a été diagnostiquée Alzheimer précoce, a du être transférée d’institution suite à l’ouragan Katrina. </a:t>
            </a:r>
          </a:p>
          <a:p>
            <a:pPr>
              <a:lnSpc>
                <a:spcPct val="90000"/>
              </a:lnSpc>
            </a:pPr>
            <a:r>
              <a:rPr lang="fr-FR" sz="1800" dirty="0"/>
              <a:t>A son arrivée, elle était une personne enjouée, active, puis forte dégradation en 5 années, devenue anxieuse, agitée. </a:t>
            </a:r>
          </a:p>
          <a:p>
            <a:pPr>
              <a:lnSpc>
                <a:spcPct val="90000"/>
              </a:lnSpc>
            </a:pPr>
            <a:r>
              <a:rPr lang="fr-FR" sz="1800" dirty="0"/>
              <a:t>Personne aimant les animaux, ayant eu un chat. </a:t>
            </a:r>
          </a:p>
          <a:p>
            <a:pPr>
              <a:lnSpc>
                <a:spcPct val="90000"/>
              </a:lnSpc>
            </a:pPr>
            <a:r>
              <a:rPr lang="fr-FR" sz="1800" dirty="0"/>
              <a:t>La soignante se met à la hauteur de la résidente, va chercher le contact avec les yeux, puis en aidant avec le toucher, mais jamais de manière agressive, ni en se pressant </a:t>
            </a:r>
          </a:p>
          <a:p>
            <a:pPr>
              <a:lnSpc>
                <a:spcPct val="90000"/>
              </a:lnSpc>
            </a:pPr>
            <a:r>
              <a:rPr lang="fr-FR" sz="1800" dirty="0"/>
              <a:t>Pose des questions : « est-ce que vous l’entendez, est-ce que vous le sentez? », se base sur l’histoire de la résidente : « il est doux comme votre chat », puis : « il vous parle, il est content de vous voir » </a:t>
            </a:r>
          </a:p>
          <a:p>
            <a:pPr marL="0" indent="0">
              <a:lnSpc>
                <a:spcPct val="90000"/>
              </a:lnSpc>
              <a:buNone/>
            </a:pPr>
            <a:endParaRPr lang="fr-FR" sz="1800" dirty="0"/>
          </a:p>
          <a:p>
            <a:pPr marL="0" indent="0" algn="ctr">
              <a:lnSpc>
                <a:spcPct val="90000"/>
              </a:lnSpc>
              <a:buNone/>
            </a:pPr>
            <a:r>
              <a:rPr lang="fr-FR" sz="1800" dirty="0">
                <a:sym typeface="Wingdings" panose="05000000000000000000" pitchFamily="2" charset="2"/>
              </a:rPr>
              <a:t> </a:t>
            </a:r>
            <a:r>
              <a:rPr lang="fr-FR" sz="1800" dirty="0"/>
              <a:t>On voit bien le « réveil » de Betsy, l’expression des sentiments qui ressurgissent</a:t>
            </a:r>
          </a:p>
        </p:txBody>
      </p:sp>
      <p:sp>
        <p:nvSpPr>
          <p:cNvPr id="7" name="ZoneTexte 6">
            <a:extLst>
              <a:ext uri="{FF2B5EF4-FFF2-40B4-BE49-F238E27FC236}">
                <a16:creationId xmlns:a16="http://schemas.microsoft.com/office/drawing/2014/main" id="{AF260B44-81BF-4C26-881F-AD270457FDAF}"/>
              </a:ext>
            </a:extLst>
          </p:cNvPr>
          <p:cNvSpPr txBox="1"/>
          <p:nvPr/>
        </p:nvSpPr>
        <p:spPr>
          <a:xfrm>
            <a:off x="3085725" y="5561780"/>
            <a:ext cx="2970000" cy="584775"/>
          </a:xfrm>
          <a:prstGeom prst="rect">
            <a:avLst/>
          </a:prstGeom>
          <a:noFill/>
        </p:spPr>
        <p:txBody>
          <a:bodyPr wrap="square" rtlCol="0">
            <a:spAutoFit/>
          </a:bodyPr>
          <a:lstStyle/>
          <a:p>
            <a:r>
              <a:rPr lang="fr-FR" sz="3200" dirty="0">
                <a:hlinkClick r:id="rId2"/>
              </a:rPr>
              <a:t>Voir la vidéo </a:t>
            </a:r>
            <a:endParaRPr lang="fr-FR" sz="3200" dirty="0"/>
          </a:p>
        </p:txBody>
      </p:sp>
      <p:sp>
        <p:nvSpPr>
          <p:cNvPr id="9" name="Flèche : droite 8">
            <a:extLst>
              <a:ext uri="{FF2B5EF4-FFF2-40B4-BE49-F238E27FC236}">
                <a16:creationId xmlns:a16="http://schemas.microsoft.com/office/drawing/2014/main" id="{65BD007F-F5F9-44F0-AC78-1194CDF03BD1}"/>
              </a:ext>
            </a:extLst>
          </p:cNvPr>
          <p:cNvSpPr/>
          <p:nvPr/>
        </p:nvSpPr>
        <p:spPr>
          <a:xfrm>
            <a:off x="2348145" y="5691669"/>
            <a:ext cx="495000" cy="329110"/>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9559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C7B12-32D2-49C9-87B1-6D8E4E320429}"/>
              </a:ext>
            </a:extLst>
          </p:cNvPr>
          <p:cNvSpPr>
            <a:spLocks noGrp="1"/>
          </p:cNvSpPr>
          <p:nvPr>
            <p:ph type="title"/>
          </p:nvPr>
        </p:nvSpPr>
        <p:spPr>
          <a:xfrm>
            <a:off x="457200" y="274638"/>
            <a:ext cx="8229600" cy="1489362"/>
          </a:xfrm>
        </p:spPr>
        <p:txBody>
          <a:bodyPr>
            <a:normAutofit/>
          </a:bodyPr>
          <a:lstStyle/>
          <a:p>
            <a:r>
              <a:rPr lang="fr-FR" sz="6000" dirty="0"/>
              <a:t>Plus de vidéos ? </a:t>
            </a:r>
          </a:p>
        </p:txBody>
      </p:sp>
      <p:graphicFrame>
        <p:nvGraphicFramePr>
          <p:cNvPr id="5" name="Espace réservé du contenu 2">
            <a:extLst>
              <a:ext uri="{FF2B5EF4-FFF2-40B4-BE49-F238E27FC236}">
                <a16:creationId xmlns:a16="http://schemas.microsoft.com/office/drawing/2014/main" id="{4BE248B0-CCA9-47D3-BC57-98877728773B}"/>
              </a:ext>
            </a:extLst>
          </p:cNvPr>
          <p:cNvGraphicFramePr>
            <a:graphicFrameLocks noGrp="1"/>
          </p:cNvGraphicFramePr>
          <p:nvPr>
            <p:ph idx="1"/>
            <p:extLst>
              <p:ext uri="{D42A27DB-BD31-4B8C-83A1-F6EECF244321}">
                <p14:modId xmlns:p14="http://schemas.microsoft.com/office/powerpoint/2010/main" val="21873980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868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65B754-C801-4FF6-873D-3659FB92C913}"/>
              </a:ext>
            </a:extLst>
          </p:cNvPr>
          <p:cNvSpPr/>
          <p:nvPr/>
        </p:nvSpPr>
        <p:spPr>
          <a:xfrm>
            <a:off x="162000" y="217877"/>
            <a:ext cx="8910000" cy="6509474"/>
          </a:xfrm>
          <a:prstGeom prst="rect">
            <a:avLst/>
          </a:prstGeom>
        </p:spPr>
        <p:txBody>
          <a:bodyPr wrap="square">
            <a:spAutoFit/>
          </a:bodyPr>
          <a:lstStyle/>
          <a:p>
            <a:pPr>
              <a:spcAft>
                <a:spcPts val="600"/>
              </a:spcAft>
            </a:pPr>
            <a:r>
              <a:rPr lang="fr-FR" sz="1500" b="1" u="sng" dirty="0">
                <a:solidFill>
                  <a:srgbClr val="1F497D"/>
                </a:solidFill>
                <a:latin typeface="Calibri" panose="020F0502020204030204" pitchFamily="34" charset="0"/>
                <a:ea typeface="Calibri" panose="020F0502020204030204" pitchFamily="34" charset="0"/>
              </a:rPr>
              <a:t>Lien internet et mot de passe pour acc</a:t>
            </a:r>
            <a:r>
              <a:rPr lang="fr-FR" sz="1500" b="1" u="sng" dirty="0">
                <a:solidFill>
                  <a:srgbClr val="1F497D"/>
                </a:solidFill>
                <a:latin typeface="Times New Roman" panose="02020603050405020304" pitchFamily="18" charset="0"/>
                <a:ea typeface="Calibri" panose="020F0502020204030204" pitchFamily="34" charset="0"/>
              </a:rPr>
              <a:t>é</a:t>
            </a:r>
            <a:r>
              <a:rPr lang="fr-FR" sz="1500" b="1" u="sng" dirty="0">
                <a:solidFill>
                  <a:srgbClr val="1F497D"/>
                </a:solidFill>
                <a:latin typeface="Calibri" panose="020F0502020204030204" pitchFamily="34" charset="0"/>
                <a:ea typeface="Calibri" panose="020F0502020204030204" pitchFamily="34" charset="0"/>
              </a:rPr>
              <a:t>der au dispositif e-formation du phoque </a:t>
            </a:r>
            <a:r>
              <a:rPr lang="fr-FR" sz="1500" b="1" u="sng" dirty="0">
                <a:solidFill>
                  <a:srgbClr val="1F497D"/>
                </a:solidFill>
                <a:latin typeface="Times New Roman" panose="02020603050405020304" pitchFamily="18" charset="0"/>
                <a:ea typeface="Calibri" panose="020F0502020204030204" pitchFamily="34" charset="0"/>
              </a:rPr>
              <a:t>é</a:t>
            </a:r>
            <a:r>
              <a:rPr lang="fr-FR" sz="1500" b="1" u="sng" dirty="0">
                <a:solidFill>
                  <a:srgbClr val="1F497D"/>
                </a:solidFill>
                <a:latin typeface="Calibri" panose="020F0502020204030204" pitchFamily="34" charset="0"/>
                <a:ea typeface="Calibri" panose="020F0502020204030204" pitchFamily="34" charset="0"/>
              </a:rPr>
              <a:t>motionnel interactif PARO :</a:t>
            </a:r>
          </a:p>
          <a:p>
            <a:pPr marL="342900" lvl="0" indent="-342900">
              <a:spcAft>
                <a:spcPts val="300"/>
              </a:spcAft>
              <a:buFont typeface="Symbol" panose="05050102010706020507" pitchFamily="18" charset="2"/>
              <a:buChar char=""/>
            </a:pPr>
            <a:r>
              <a:rPr lang="fr-FR" sz="1600" b="1" dirty="0">
                <a:solidFill>
                  <a:srgbClr val="1F497D"/>
                </a:solidFill>
                <a:latin typeface="Calibri" panose="020F0502020204030204" pitchFamily="34" charset="0"/>
                <a:ea typeface="Times New Roman" panose="02020603050405020304" pitchFamily="18" charset="0"/>
              </a:rPr>
              <a:t>Lien internet : </a:t>
            </a:r>
            <a:r>
              <a:rPr lang="fr-FR" sz="1600" u="sng" dirty="0">
                <a:solidFill>
                  <a:srgbClr val="1F497D"/>
                </a:solidFill>
                <a:latin typeface="Calibri" panose="020F0502020204030204" pitchFamily="34" charset="0"/>
                <a:ea typeface="Times New Roman" panose="02020603050405020304" pitchFamily="18" charset="0"/>
                <a:hlinkClick r:id="rId2"/>
              </a:rPr>
              <a:t>www.phoque-paro.fr/e-formation</a:t>
            </a:r>
            <a:r>
              <a:rPr lang="fr-FR" sz="1600" b="1" dirty="0">
                <a:solidFill>
                  <a:srgbClr val="1F497D"/>
                </a:solidFill>
                <a:latin typeface="Calibri" panose="020F0502020204030204" pitchFamily="34" charset="0"/>
                <a:ea typeface="Times New Roman" panose="02020603050405020304" pitchFamily="18" charset="0"/>
              </a:rPr>
              <a:t>   </a:t>
            </a:r>
            <a:endParaRPr lang="fr-FR" sz="2000" dirty="0">
              <a:solidFill>
                <a:srgbClr val="1F497D"/>
              </a:solidFill>
              <a:latin typeface="Calibri" panose="020F0502020204030204" pitchFamily="34" charset="0"/>
              <a:ea typeface="Calibri" panose="020F0502020204030204" pitchFamily="34" charset="0"/>
            </a:endParaRPr>
          </a:p>
          <a:p>
            <a:pPr marL="342900" lvl="0" indent="-342900">
              <a:spcAft>
                <a:spcPts val="300"/>
              </a:spcAft>
              <a:buFont typeface="Symbol" panose="05050102010706020507" pitchFamily="18" charset="2"/>
              <a:buChar char=""/>
            </a:pPr>
            <a:r>
              <a:rPr lang="fr-FR" sz="1600" b="1" dirty="0">
                <a:solidFill>
                  <a:srgbClr val="1F497D"/>
                </a:solidFill>
                <a:latin typeface="Calibri" panose="020F0502020204030204" pitchFamily="34" charset="0"/>
                <a:ea typeface="Times New Roman" panose="02020603050405020304" pitchFamily="18" charset="0"/>
              </a:rPr>
              <a:t>Mot de passe : 8.&amp;pS_Ey#</a:t>
            </a:r>
            <a:endParaRPr lang="fr-FR" sz="2000" dirty="0">
              <a:solidFill>
                <a:srgbClr val="1F497D"/>
              </a:solidFill>
              <a:latin typeface="Calibri" panose="020F0502020204030204" pitchFamily="34" charset="0"/>
              <a:ea typeface="Calibri" panose="020F0502020204030204" pitchFamily="34" charset="0"/>
            </a:endParaRPr>
          </a:p>
          <a:p>
            <a:pPr>
              <a:spcAft>
                <a:spcPts val="300"/>
              </a:spcAft>
            </a:pPr>
            <a:endParaRPr lang="fr-FR" sz="1600" dirty="0">
              <a:solidFill>
                <a:srgbClr val="1F497D"/>
              </a:solidFill>
              <a:latin typeface="Calibri" panose="020F0502020204030204" pitchFamily="34" charset="0"/>
              <a:ea typeface="Calibri" panose="020F0502020204030204" pitchFamily="34" charset="0"/>
            </a:endParaRPr>
          </a:p>
          <a:p>
            <a:pPr>
              <a:spcAft>
                <a:spcPts val="300"/>
              </a:spcAft>
            </a:pPr>
            <a:r>
              <a:rPr lang="fr-FR" sz="1600" dirty="0">
                <a:solidFill>
                  <a:srgbClr val="1F497D"/>
                </a:solidFill>
                <a:latin typeface="Calibri" panose="020F0502020204030204" pitchFamily="34" charset="0"/>
                <a:ea typeface="Calibri" panose="020F0502020204030204" pitchFamily="34" charset="0"/>
              </a:rPr>
              <a:t>Cette formation est r</a:t>
            </a:r>
            <a:r>
              <a:rPr lang="fr-FR" sz="1600" dirty="0">
                <a:solidFill>
                  <a:srgbClr val="1F497D"/>
                </a:solidFill>
                <a:latin typeface="Times New Roman" panose="02020603050405020304" pitchFamily="18" charset="0"/>
                <a:ea typeface="Calibri" panose="020F0502020204030204" pitchFamily="34" charset="0"/>
              </a:rPr>
              <a:t>é</a:t>
            </a:r>
            <a:r>
              <a:rPr lang="fr-FR" sz="1600" dirty="0">
                <a:solidFill>
                  <a:srgbClr val="1F497D"/>
                </a:solidFill>
                <a:latin typeface="Calibri" panose="020F0502020204030204" pitchFamily="34" charset="0"/>
                <a:ea typeface="Calibri" panose="020F0502020204030204" pitchFamily="34" charset="0"/>
              </a:rPr>
              <a:t>serv</a:t>
            </a:r>
            <a:r>
              <a:rPr lang="fr-FR" sz="1600" dirty="0">
                <a:solidFill>
                  <a:srgbClr val="1F497D"/>
                </a:solidFill>
                <a:latin typeface="Times New Roman" panose="02020603050405020304" pitchFamily="18" charset="0"/>
                <a:ea typeface="Calibri" panose="020F0502020204030204" pitchFamily="34" charset="0"/>
              </a:rPr>
              <a:t>é</a:t>
            </a:r>
            <a:r>
              <a:rPr lang="fr-FR" sz="1600" dirty="0">
                <a:solidFill>
                  <a:srgbClr val="1F497D"/>
                </a:solidFill>
                <a:latin typeface="Calibri" panose="020F0502020204030204" pitchFamily="34" charset="0"/>
                <a:ea typeface="Calibri" panose="020F0502020204030204" pitchFamily="34" charset="0"/>
              </a:rPr>
              <a:t>e aux </a:t>
            </a:r>
            <a:r>
              <a:rPr lang="fr-FR" sz="1600" dirty="0">
                <a:solidFill>
                  <a:srgbClr val="1F497D"/>
                </a:solidFill>
                <a:latin typeface="Times New Roman" panose="02020603050405020304" pitchFamily="18" charset="0"/>
                <a:ea typeface="Calibri" panose="020F0502020204030204" pitchFamily="34" charset="0"/>
              </a:rPr>
              <a:t>é</a:t>
            </a:r>
            <a:r>
              <a:rPr lang="fr-FR" sz="1600" dirty="0">
                <a:solidFill>
                  <a:srgbClr val="1F497D"/>
                </a:solidFill>
                <a:latin typeface="Calibri" panose="020F0502020204030204" pitchFamily="34" charset="0"/>
                <a:ea typeface="Calibri" panose="020F0502020204030204" pitchFamily="34" charset="0"/>
              </a:rPr>
              <a:t>tablissements de sant</a:t>
            </a:r>
            <a:r>
              <a:rPr lang="fr-FR" sz="1600" dirty="0">
                <a:solidFill>
                  <a:srgbClr val="1F497D"/>
                </a:solidFill>
                <a:latin typeface="Times New Roman" panose="02020603050405020304" pitchFamily="18" charset="0"/>
                <a:ea typeface="Calibri" panose="020F0502020204030204" pitchFamily="34" charset="0"/>
              </a:rPr>
              <a:t>é</a:t>
            </a:r>
            <a:r>
              <a:rPr lang="fr-FR" sz="1600" dirty="0">
                <a:solidFill>
                  <a:srgbClr val="1F497D"/>
                </a:solidFill>
                <a:latin typeface="Calibri" panose="020F0502020204030204" pitchFamily="34" charset="0"/>
                <a:ea typeface="Calibri" panose="020F0502020204030204" pitchFamily="34" charset="0"/>
              </a:rPr>
              <a:t> utilisant PARO et peut </a:t>
            </a:r>
            <a:r>
              <a:rPr lang="fr-FR" sz="1600" dirty="0">
                <a:solidFill>
                  <a:srgbClr val="1F497D"/>
                </a:solidFill>
                <a:latin typeface="Times New Roman" panose="02020603050405020304" pitchFamily="18" charset="0"/>
                <a:ea typeface="Calibri" panose="020F0502020204030204" pitchFamily="34" charset="0"/>
              </a:rPr>
              <a:t>ê</a:t>
            </a:r>
            <a:r>
              <a:rPr lang="fr-FR" sz="1600" dirty="0">
                <a:solidFill>
                  <a:srgbClr val="1F497D"/>
                </a:solidFill>
                <a:latin typeface="Calibri" panose="020F0502020204030204" pitchFamily="34" charset="0"/>
                <a:ea typeface="Calibri" panose="020F0502020204030204" pitchFamily="34" charset="0"/>
              </a:rPr>
              <a:t>tre visionn</a:t>
            </a:r>
            <a:r>
              <a:rPr lang="fr-FR" sz="1600" dirty="0">
                <a:solidFill>
                  <a:srgbClr val="1F497D"/>
                </a:solidFill>
                <a:latin typeface="Times New Roman" panose="02020603050405020304" pitchFamily="18" charset="0"/>
                <a:ea typeface="Calibri" panose="020F0502020204030204" pitchFamily="34" charset="0"/>
              </a:rPr>
              <a:t>é</a:t>
            </a:r>
            <a:r>
              <a:rPr lang="fr-FR" sz="1600" dirty="0">
                <a:solidFill>
                  <a:srgbClr val="1F497D"/>
                </a:solidFill>
                <a:latin typeface="Calibri" panose="020F0502020204030204" pitchFamily="34" charset="0"/>
                <a:ea typeface="Calibri" panose="020F0502020204030204" pitchFamily="34" charset="0"/>
              </a:rPr>
              <a:t>e par tous les membres du personnel. </a:t>
            </a:r>
            <a:endParaRPr lang="fr-FR" sz="2000" dirty="0">
              <a:solidFill>
                <a:srgbClr val="1F497D"/>
              </a:solidFill>
              <a:latin typeface="Calibri" panose="020F0502020204030204" pitchFamily="34" charset="0"/>
              <a:ea typeface="Calibri" panose="020F0502020204030204" pitchFamily="34" charset="0"/>
            </a:endParaRPr>
          </a:p>
          <a:p>
            <a:pPr>
              <a:spcAft>
                <a:spcPts val="300"/>
              </a:spcAft>
            </a:pPr>
            <a:r>
              <a:rPr lang="fr-FR" sz="1600" dirty="0">
                <a:solidFill>
                  <a:srgbClr val="1F497D"/>
                </a:solidFill>
                <a:latin typeface="Calibri" panose="020F0502020204030204" pitchFamily="34" charset="0"/>
                <a:ea typeface="Calibri" panose="020F0502020204030204" pitchFamily="34" charset="0"/>
              </a:rPr>
              <a:t> </a:t>
            </a:r>
            <a:r>
              <a:rPr lang="fr-FR" sz="1600" u="sng" dirty="0">
                <a:solidFill>
                  <a:srgbClr val="1F497D"/>
                </a:solidFill>
                <a:latin typeface="Calibri" panose="020F0502020204030204" pitchFamily="34" charset="0"/>
                <a:ea typeface="Calibri" panose="020F0502020204030204" pitchFamily="34" charset="0"/>
              </a:rPr>
              <a:t>Son but est multiple :</a:t>
            </a:r>
            <a:endParaRPr lang="fr-FR" sz="2000" dirty="0">
              <a:solidFill>
                <a:srgbClr val="1F497D"/>
              </a:solidFill>
              <a:latin typeface="Calibri" panose="020F0502020204030204" pitchFamily="34" charset="0"/>
              <a:ea typeface="Calibri" panose="020F0502020204030204" pitchFamily="34" charset="0"/>
            </a:endParaRPr>
          </a:p>
          <a:p>
            <a:pPr marL="342900" lvl="0" indent="-342900">
              <a:spcAft>
                <a:spcPts val="300"/>
              </a:spcAft>
              <a:buFont typeface="Symbol" panose="05050102010706020507" pitchFamily="18" charset="2"/>
              <a:buChar char=""/>
            </a:pPr>
            <a:r>
              <a:rPr lang="fr-FR" sz="1600" dirty="0">
                <a:solidFill>
                  <a:srgbClr val="1F497D"/>
                </a:solidFill>
              </a:rPr>
              <a:t>Fournir un support </a:t>
            </a:r>
            <a:r>
              <a:rPr lang="fr-FR" sz="1600" dirty="0">
                <a:solidFill>
                  <a:srgbClr val="1F497D"/>
                </a:solidFill>
                <a:latin typeface="Times New Roman" panose="02020603050405020304" pitchFamily="18" charset="0"/>
              </a:rPr>
              <a:t>à</a:t>
            </a:r>
            <a:r>
              <a:rPr lang="fr-FR" sz="1600" dirty="0">
                <a:solidFill>
                  <a:srgbClr val="1F497D"/>
                </a:solidFill>
              </a:rPr>
              <a:t> tout moment pour le personnel utilisant PARO permettant de se rem</a:t>
            </a:r>
            <a:r>
              <a:rPr lang="fr-FR" sz="1600" dirty="0">
                <a:solidFill>
                  <a:srgbClr val="1F497D"/>
                </a:solidFill>
                <a:latin typeface="Times New Roman" panose="02020603050405020304" pitchFamily="18" charset="0"/>
              </a:rPr>
              <a:t>é</a:t>
            </a:r>
            <a:r>
              <a:rPr lang="fr-FR" sz="1600" dirty="0">
                <a:solidFill>
                  <a:srgbClr val="1F497D"/>
                </a:solidFill>
              </a:rPr>
              <a:t>morer les bonnes pratiques d</a:t>
            </a:r>
            <a:r>
              <a:rPr lang="fr-FR" sz="1600" dirty="0">
                <a:solidFill>
                  <a:srgbClr val="1F497D"/>
                </a:solidFill>
                <a:latin typeface="Times New Roman" panose="02020603050405020304" pitchFamily="18" charset="0"/>
              </a:rPr>
              <a:t>’</a:t>
            </a:r>
            <a:r>
              <a:rPr lang="fr-FR" sz="1600" dirty="0">
                <a:solidFill>
                  <a:srgbClr val="1F497D"/>
                </a:solidFill>
              </a:rPr>
              <a:t>utilisation </a:t>
            </a:r>
          </a:p>
          <a:p>
            <a:pPr marL="342900" lvl="0" indent="-342900">
              <a:spcAft>
                <a:spcPts val="300"/>
              </a:spcAft>
              <a:buFont typeface="Symbol" panose="05050102010706020507" pitchFamily="18" charset="2"/>
              <a:buChar char=""/>
            </a:pPr>
            <a:r>
              <a:rPr lang="fr-FR" sz="1600" dirty="0">
                <a:solidFill>
                  <a:srgbClr val="1F497D"/>
                </a:solidFill>
              </a:rPr>
              <a:t>Fournir, pour le nouveau personnel ne connaissant pas PARO, une base de pr</a:t>
            </a:r>
            <a:r>
              <a:rPr lang="fr-FR" sz="1600" dirty="0">
                <a:solidFill>
                  <a:srgbClr val="1F497D"/>
                </a:solidFill>
                <a:latin typeface="Times New Roman" panose="02020603050405020304" pitchFamily="18" charset="0"/>
              </a:rPr>
              <a:t>é</a:t>
            </a:r>
            <a:r>
              <a:rPr lang="fr-FR" sz="1600" dirty="0">
                <a:solidFill>
                  <a:srgbClr val="1F497D"/>
                </a:solidFill>
              </a:rPr>
              <a:t>sentation et de formation pour s</a:t>
            </a:r>
            <a:r>
              <a:rPr lang="fr-FR" sz="1600" dirty="0">
                <a:solidFill>
                  <a:srgbClr val="1F497D"/>
                </a:solidFill>
                <a:latin typeface="Times New Roman" panose="02020603050405020304" pitchFamily="18" charset="0"/>
              </a:rPr>
              <a:t>’</a:t>
            </a:r>
            <a:r>
              <a:rPr lang="fr-FR" sz="1600" dirty="0">
                <a:solidFill>
                  <a:srgbClr val="1F497D"/>
                </a:solidFill>
              </a:rPr>
              <a:t>assurer d</a:t>
            </a:r>
            <a:r>
              <a:rPr lang="fr-FR" sz="1600" dirty="0">
                <a:solidFill>
                  <a:srgbClr val="1F497D"/>
                </a:solidFill>
                <a:latin typeface="Times New Roman" panose="02020603050405020304" pitchFamily="18" charset="0"/>
              </a:rPr>
              <a:t>’</a:t>
            </a:r>
            <a:r>
              <a:rPr lang="fr-FR" sz="1600" dirty="0">
                <a:solidFill>
                  <a:srgbClr val="1F497D"/>
                </a:solidFill>
              </a:rPr>
              <a:t>une utilisation continue au sein de l</a:t>
            </a:r>
            <a:r>
              <a:rPr lang="fr-FR" sz="1600" dirty="0">
                <a:solidFill>
                  <a:srgbClr val="1F497D"/>
                </a:solidFill>
                <a:latin typeface="Times New Roman" panose="02020603050405020304" pitchFamily="18" charset="0"/>
              </a:rPr>
              <a:t>’é</a:t>
            </a:r>
            <a:r>
              <a:rPr lang="fr-FR" sz="1600" dirty="0">
                <a:solidFill>
                  <a:srgbClr val="1F497D"/>
                </a:solidFill>
              </a:rPr>
              <a:t>tablissement </a:t>
            </a:r>
          </a:p>
          <a:p>
            <a:pPr>
              <a:spcAft>
                <a:spcPts val="300"/>
              </a:spcAft>
            </a:pPr>
            <a:r>
              <a:rPr lang="fr-FR" sz="1600" dirty="0">
                <a:solidFill>
                  <a:srgbClr val="1F497D"/>
                </a:solidFill>
                <a:latin typeface="Calibri" panose="020F0502020204030204" pitchFamily="34" charset="0"/>
                <a:ea typeface="Calibri" panose="020F0502020204030204" pitchFamily="34" charset="0"/>
              </a:rPr>
              <a:t> </a:t>
            </a:r>
            <a:r>
              <a:rPr lang="fr-FR" sz="1600" u="sng" dirty="0">
                <a:solidFill>
                  <a:srgbClr val="1F497D"/>
                </a:solidFill>
                <a:latin typeface="Calibri" panose="020F0502020204030204" pitchFamily="34" charset="0"/>
                <a:ea typeface="Calibri" panose="020F0502020204030204" pitchFamily="34" charset="0"/>
              </a:rPr>
              <a:t>L</a:t>
            </a:r>
            <a:r>
              <a:rPr lang="fr-FR" sz="1600" u="sng" dirty="0">
                <a:solidFill>
                  <a:srgbClr val="1F497D"/>
                </a:solidFill>
                <a:latin typeface="Times New Roman" panose="02020603050405020304" pitchFamily="18" charset="0"/>
                <a:ea typeface="Calibri" panose="020F0502020204030204" pitchFamily="34" charset="0"/>
              </a:rPr>
              <a:t>’</a:t>
            </a:r>
            <a:r>
              <a:rPr lang="fr-FR" sz="1600" u="sng" dirty="0">
                <a:solidFill>
                  <a:srgbClr val="1F497D"/>
                </a:solidFill>
                <a:latin typeface="Calibri" panose="020F0502020204030204" pitchFamily="34" charset="0"/>
                <a:ea typeface="Calibri" panose="020F0502020204030204" pitchFamily="34" charset="0"/>
              </a:rPr>
              <a:t>e-formation contient les modules suivants : </a:t>
            </a:r>
            <a:endParaRPr lang="fr-FR" sz="2000" dirty="0">
              <a:solidFill>
                <a:srgbClr val="1F497D"/>
              </a:solidFill>
              <a:latin typeface="Calibri" panose="020F0502020204030204" pitchFamily="34" charset="0"/>
              <a:ea typeface="Calibri" panose="020F0502020204030204" pitchFamily="34" charset="0"/>
            </a:endParaRPr>
          </a:p>
          <a:p>
            <a:pPr marL="342900" lvl="0" indent="-342900">
              <a:spcAft>
                <a:spcPts val="300"/>
              </a:spcAft>
              <a:buFont typeface="+mj-lt"/>
              <a:buAutoNum type="arabicPeriod"/>
            </a:pPr>
            <a:r>
              <a:rPr lang="fr-FR" sz="1600" dirty="0">
                <a:solidFill>
                  <a:srgbClr val="1F497D"/>
                </a:solidFill>
              </a:rPr>
              <a:t>Pr</a:t>
            </a:r>
            <a:r>
              <a:rPr lang="fr-FR" sz="1600" dirty="0">
                <a:solidFill>
                  <a:srgbClr val="1F497D"/>
                </a:solidFill>
                <a:latin typeface="Times New Roman" panose="02020603050405020304" pitchFamily="18" charset="0"/>
              </a:rPr>
              <a:t>é</a:t>
            </a:r>
            <a:r>
              <a:rPr lang="fr-FR" sz="1600" dirty="0">
                <a:solidFill>
                  <a:srgbClr val="1F497D"/>
                </a:solidFill>
              </a:rPr>
              <a:t>sentation de PARO</a:t>
            </a:r>
          </a:p>
          <a:p>
            <a:pPr marL="342900" lvl="0" indent="-342900">
              <a:spcAft>
                <a:spcPts val="300"/>
              </a:spcAft>
              <a:buFont typeface="+mj-lt"/>
              <a:buAutoNum type="arabicPeriod"/>
            </a:pPr>
            <a:r>
              <a:rPr lang="fr-FR" sz="1600" dirty="0">
                <a:solidFill>
                  <a:srgbClr val="1F497D"/>
                </a:solidFill>
              </a:rPr>
              <a:t>Consignes d</a:t>
            </a:r>
            <a:r>
              <a:rPr lang="fr-FR" sz="1600" dirty="0">
                <a:solidFill>
                  <a:srgbClr val="1F497D"/>
                </a:solidFill>
                <a:latin typeface="Times New Roman" panose="02020603050405020304" pitchFamily="18" charset="0"/>
              </a:rPr>
              <a:t>’</a:t>
            </a:r>
            <a:r>
              <a:rPr lang="fr-FR" sz="1600" dirty="0">
                <a:solidFill>
                  <a:srgbClr val="1F497D"/>
                </a:solidFill>
              </a:rPr>
              <a:t>utilisation</a:t>
            </a:r>
          </a:p>
          <a:p>
            <a:pPr marL="342900" lvl="0" indent="-342900">
              <a:spcAft>
                <a:spcPts val="300"/>
              </a:spcAft>
              <a:buFont typeface="+mj-lt"/>
              <a:buAutoNum type="arabicPeriod"/>
            </a:pPr>
            <a:r>
              <a:rPr lang="fr-FR" sz="1600" dirty="0">
                <a:solidFill>
                  <a:srgbClr val="1F497D"/>
                </a:solidFill>
              </a:rPr>
              <a:t>Etudes cliniques</a:t>
            </a:r>
          </a:p>
          <a:p>
            <a:pPr marL="342900" lvl="0" indent="-342900">
              <a:spcAft>
                <a:spcPts val="300"/>
              </a:spcAft>
              <a:buFont typeface="+mj-lt"/>
              <a:buAutoNum type="arabicPeriod"/>
            </a:pPr>
            <a:r>
              <a:rPr lang="fr-FR" sz="1600" dirty="0">
                <a:solidFill>
                  <a:srgbClr val="1F497D"/>
                </a:solidFill>
              </a:rPr>
              <a:t>Indications et effets</a:t>
            </a:r>
          </a:p>
          <a:p>
            <a:pPr marL="342900" lvl="0" indent="-342900">
              <a:spcAft>
                <a:spcPts val="300"/>
              </a:spcAft>
              <a:buFont typeface="+mj-lt"/>
              <a:buAutoNum type="arabicPeriod"/>
            </a:pPr>
            <a:r>
              <a:rPr lang="fr-FR" sz="1600" dirty="0">
                <a:solidFill>
                  <a:srgbClr val="1F497D"/>
                </a:solidFill>
              </a:rPr>
              <a:t>Pr</a:t>
            </a:r>
            <a:r>
              <a:rPr lang="fr-FR" sz="1600" dirty="0">
                <a:solidFill>
                  <a:srgbClr val="1F497D"/>
                </a:solidFill>
                <a:latin typeface="Times New Roman" panose="02020603050405020304" pitchFamily="18" charset="0"/>
              </a:rPr>
              <a:t>é</a:t>
            </a:r>
            <a:r>
              <a:rPr lang="fr-FR" sz="1600" dirty="0">
                <a:solidFill>
                  <a:srgbClr val="1F497D"/>
                </a:solidFill>
              </a:rPr>
              <a:t>sentation de PARO aux r</a:t>
            </a:r>
            <a:r>
              <a:rPr lang="fr-FR" sz="1600" dirty="0">
                <a:solidFill>
                  <a:srgbClr val="1F497D"/>
                </a:solidFill>
                <a:latin typeface="Times New Roman" panose="02020603050405020304" pitchFamily="18" charset="0"/>
              </a:rPr>
              <a:t>é</a:t>
            </a:r>
            <a:r>
              <a:rPr lang="fr-FR" sz="1600" dirty="0">
                <a:solidFill>
                  <a:srgbClr val="1F497D"/>
                </a:solidFill>
              </a:rPr>
              <a:t>sidents</a:t>
            </a:r>
          </a:p>
          <a:p>
            <a:pPr>
              <a:spcAft>
                <a:spcPts val="300"/>
              </a:spcAft>
            </a:pPr>
            <a:r>
              <a:rPr lang="fr-FR" sz="1600" dirty="0">
                <a:solidFill>
                  <a:srgbClr val="1F497D"/>
                </a:solidFill>
                <a:latin typeface="Calibri" panose="020F0502020204030204" pitchFamily="34" charset="0"/>
                <a:ea typeface="Calibri" panose="020F0502020204030204" pitchFamily="34" charset="0"/>
              </a:rPr>
              <a:t> Ainsi que des fiches pratiques à télécharger concernant l</a:t>
            </a:r>
            <a:r>
              <a:rPr lang="fr-FR" sz="1600" dirty="0">
                <a:solidFill>
                  <a:srgbClr val="1F497D"/>
                </a:solidFill>
                <a:latin typeface="Times New Roman" panose="02020603050405020304" pitchFamily="18" charset="0"/>
                <a:ea typeface="Calibri" panose="020F0502020204030204" pitchFamily="34" charset="0"/>
              </a:rPr>
              <a:t>’</a:t>
            </a:r>
            <a:r>
              <a:rPr lang="fr-FR" sz="1600" dirty="0">
                <a:solidFill>
                  <a:srgbClr val="1F497D"/>
                </a:solidFill>
                <a:latin typeface="Calibri" panose="020F0502020204030204" pitchFamily="34" charset="0"/>
                <a:ea typeface="Calibri" panose="020F0502020204030204" pitchFamily="34" charset="0"/>
              </a:rPr>
              <a:t>utilisation de PARO :</a:t>
            </a:r>
            <a:endParaRPr lang="fr-FR" sz="2000" dirty="0">
              <a:solidFill>
                <a:srgbClr val="1F497D"/>
              </a:solidFill>
              <a:latin typeface="Calibri" panose="020F0502020204030204" pitchFamily="34" charset="0"/>
              <a:ea typeface="Calibri" panose="020F0502020204030204" pitchFamily="34" charset="0"/>
            </a:endParaRPr>
          </a:p>
          <a:p>
            <a:pPr marL="342900" lvl="0" indent="-342900">
              <a:spcAft>
                <a:spcPts val="300"/>
              </a:spcAft>
              <a:buFont typeface="Symbol" panose="05050102010706020507" pitchFamily="18" charset="2"/>
              <a:buChar char=""/>
            </a:pPr>
            <a:r>
              <a:rPr lang="fr-FR" sz="1600" dirty="0">
                <a:solidFill>
                  <a:srgbClr val="1F497D"/>
                </a:solidFill>
                <a:ea typeface="Times New Roman" panose="02020603050405020304" pitchFamily="18" charset="0"/>
              </a:rPr>
              <a:t>Pr</a:t>
            </a:r>
            <a:r>
              <a:rPr lang="fr-FR" sz="1600" dirty="0">
                <a:solidFill>
                  <a:srgbClr val="1F497D"/>
                </a:solidFill>
                <a:latin typeface="Times New Roman" panose="02020603050405020304" pitchFamily="18" charset="0"/>
                <a:ea typeface="Times New Roman" panose="02020603050405020304" pitchFamily="18" charset="0"/>
              </a:rPr>
              <a:t>é</a:t>
            </a:r>
            <a:r>
              <a:rPr lang="fr-FR" sz="1600" dirty="0">
                <a:solidFill>
                  <a:srgbClr val="1F497D"/>
                </a:solidFill>
                <a:ea typeface="Times New Roman" panose="02020603050405020304" pitchFamily="18" charset="0"/>
              </a:rPr>
              <a:t>cautions principales d</a:t>
            </a:r>
            <a:r>
              <a:rPr lang="fr-FR" sz="1600" dirty="0">
                <a:solidFill>
                  <a:srgbClr val="1F497D"/>
                </a:solidFill>
                <a:latin typeface="Times New Roman" panose="02020603050405020304" pitchFamily="18" charset="0"/>
                <a:ea typeface="Times New Roman" panose="02020603050405020304" pitchFamily="18" charset="0"/>
              </a:rPr>
              <a:t>’</a:t>
            </a:r>
            <a:r>
              <a:rPr lang="fr-FR" sz="1600" dirty="0">
                <a:solidFill>
                  <a:srgbClr val="1F497D"/>
                </a:solidFill>
                <a:ea typeface="Times New Roman" panose="02020603050405020304" pitchFamily="18" charset="0"/>
              </a:rPr>
              <a:t>utilisation de PARO</a:t>
            </a:r>
            <a:endParaRPr lang="fr-FR" sz="1600" dirty="0">
              <a:solidFill>
                <a:srgbClr val="1F497D"/>
              </a:solidFill>
            </a:endParaRPr>
          </a:p>
          <a:p>
            <a:pPr marL="342900" lvl="0" indent="-342900">
              <a:spcAft>
                <a:spcPts val="300"/>
              </a:spcAft>
              <a:buFont typeface="Symbol" panose="05050102010706020507" pitchFamily="18" charset="2"/>
              <a:buChar char=""/>
            </a:pPr>
            <a:r>
              <a:rPr lang="fr-FR" sz="1600" dirty="0">
                <a:solidFill>
                  <a:srgbClr val="1F497D"/>
                </a:solidFill>
                <a:ea typeface="Times New Roman" panose="02020603050405020304" pitchFamily="18" charset="0"/>
              </a:rPr>
              <a:t>Comment nettoyer PARO </a:t>
            </a:r>
            <a:endParaRPr lang="fr-FR" sz="1600" dirty="0">
              <a:solidFill>
                <a:srgbClr val="1F497D"/>
              </a:solidFill>
            </a:endParaRPr>
          </a:p>
          <a:p>
            <a:pPr marL="342900" lvl="0" indent="-342900">
              <a:spcAft>
                <a:spcPts val="300"/>
              </a:spcAft>
              <a:buFont typeface="Symbol" panose="05050102010706020507" pitchFamily="18" charset="2"/>
              <a:buChar char=""/>
            </a:pPr>
            <a:r>
              <a:rPr lang="fr-FR" sz="1600" dirty="0">
                <a:solidFill>
                  <a:srgbClr val="1F497D"/>
                </a:solidFill>
                <a:ea typeface="Times New Roman" panose="02020603050405020304" pitchFamily="18" charset="0"/>
              </a:rPr>
              <a:t>Comment charger PARO</a:t>
            </a:r>
            <a:endParaRPr lang="fr-FR" sz="1600" dirty="0">
              <a:solidFill>
                <a:srgbClr val="1F497D"/>
              </a:solidFill>
            </a:endParaRPr>
          </a:p>
          <a:p>
            <a:pPr marL="342900" lvl="0" indent="-342900">
              <a:spcAft>
                <a:spcPts val="300"/>
              </a:spcAft>
              <a:buFont typeface="Symbol" panose="05050102010706020507" pitchFamily="18" charset="2"/>
              <a:buChar char=""/>
            </a:pPr>
            <a:r>
              <a:rPr lang="fr-FR" sz="1600" dirty="0">
                <a:solidFill>
                  <a:srgbClr val="1F497D"/>
                </a:solidFill>
                <a:ea typeface="Times New Roman" panose="02020603050405020304" pitchFamily="18" charset="0"/>
              </a:rPr>
              <a:t>Suivi de l</a:t>
            </a:r>
            <a:r>
              <a:rPr lang="fr-FR" sz="1600" dirty="0">
                <a:solidFill>
                  <a:srgbClr val="1F497D"/>
                </a:solidFill>
                <a:latin typeface="Times New Roman" panose="02020603050405020304" pitchFamily="18" charset="0"/>
                <a:ea typeface="Times New Roman" panose="02020603050405020304" pitchFamily="18" charset="0"/>
              </a:rPr>
              <a:t>’</a:t>
            </a:r>
            <a:r>
              <a:rPr lang="fr-FR" sz="1600" dirty="0">
                <a:solidFill>
                  <a:srgbClr val="1F497D"/>
                </a:solidFill>
                <a:ea typeface="Times New Roman" panose="02020603050405020304" pitchFamily="18" charset="0"/>
              </a:rPr>
              <a:t>entretien et de l</a:t>
            </a:r>
            <a:r>
              <a:rPr lang="fr-FR" sz="1600" dirty="0">
                <a:solidFill>
                  <a:srgbClr val="1F497D"/>
                </a:solidFill>
                <a:latin typeface="Times New Roman" panose="02020603050405020304" pitchFamily="18" charset="0"/>
                <a:ea typeface="Times New Roman" panose="02020603050405020304" pitchFamily="18" charset="0"/>
              </a:rPr>
              <a:t>’</a:t>
            </a:r>
            <a:r>
              <a:rPr lang="fr-FR" sz="1600" dirty="0">
                <a:solidFill>
                  <a:srgbClr val="1F497D"/>
                </a:solidFill>
                <a:ea typeface="Times New Roman" panose="02020603050405020304" pitchFamily="18" charset="0"/>
              </a:rPr>
              <a:t>utilisation de PARO</a:t>
            </a:r>
            <a:endParaRPr lang="fr-FR" sz="1600" dirty="0">
              <a:solidFill>
                <a:srgbClr val="1F497D"/>
              </a:solidFill>
            </a:endParaRPr>
          </a:p>
          <a:p>
            <a:pPr>
              <a:spcAft>
                <a:spcPts val="300"/>
              </a:spcAft>
            </a:pPr>
            <a:r>
              <a:rPr lang="fr-FR" sz="1600" dirty="0">
                <a:solidFill>
                  <a:srgbClr val="1F497D"/>
                </a:solidFill>
                <a:latin typeface="Calibri" panose="020F0502020204030204" pitchFamily="34" charset="0"/>
                <a:ea typeface="Calibri" panose="020F0502020204030204" pitchFamily="34" charset="0"/>
              </a:rPr>
              <a:t> </a:t>
            </a:r>
            <a:r>
              <a:rPr lang="fr-FR" sz="1600" b="1" dirty="0">
                <a:solidFill>
                  <a:srgbClr val="1F497D"/>
                </a:solidFill>
                <a:latin typeface="Calibri" panose="020F0502020204030204" pitchFamily="34" charset="0"/>
                <a:ea typeface="Calibri" panose="020F0502020204030204" pitchFamily="34" charset="0"/>
              </a:rPr>
              <a:t>Nous esp</a:t>
            </a:r>
            <a:r>
              <a:rPr lang="fr-FR" sz="1600" b="1" dirty="0">
                <a:solidFill>
                  <a:srgbClr val="1F497D"/>
                </a:solidFill>
                <a:latin typeface="Times New Roman" panose="02020603050405020304" pitchFamily="18" charset="0"/>
                <a:ea typeface="Calibri" panose="020F0502020204030204" pitchFamily="34" charset="0"/>
              </a:rPr>
              <a:t>é</a:t>
            </a:r>
            <a:r>
              <a:rPr lang="fr-FR" sz="1600" b="1" dirty="0">
                <a:solidFill>
                  <a:srgbClr val="1F497D"/>
                </a:solidFill>
                <a:latin typeface="Calibri" panose="020F0502020204030204" pitchFamily="34" charset="0"/>
                <a:ea typeface="Calibri" panose="020F0502020204030204" pitchFamily="34" charset="0"/>
              </a:rPr>
              <a:t>rons que l</a:t>
            </a:r>
            <a:r>
              <a:rPr lang="fr-FR" sz="1600" b="1" dirty="0">
                <a:solidFill>
                  <a:srgbClr val="1F497D"/>
                </a:solidFill>
                <a:latin typeface="Times New Roman" panose="02020603050405020304" pitchFamily="18" charset="0"/>
                <a:ea typeface="Calibri" panose="020F0502020204030204" pitchFamily="34" charset="0"/>
              </a:rPr>
              <a:t>’</a:t>
            </a:r>
            <a:r>
              <a:rPr lang="fr-FR" sz="1600" b="1" dirty="0">
                <a:solidFill>
                  <a:srgbClr val="1F497D"/>
                </a:solidFill>
                <a:latin typeface="Calibri" panose="020F0502020204030204" pitchFamily="34" charset="0"/>
                <a:ea typeface="Calibri" panose="020F0502020204030204" pitchFamily="34" charset="0"/>
              </a:rPr>
              <a:t>e-formation vous sera utile et vous aidera </a:t>
            </a:r>
            <a:r>
              <a:rPr lang="fr-FR" sz="1600" b="1" dirty="0">
                <a:solidFill>
                  <a:srgbClr val="1F497D"/>
                </a:solidFill>
                <a:latin typeface="Times New Roman" panose="02020603050405020304" pitchFamily="18" charset="0"/>
                <a:ea typeface="Calibri" panose="020F0502020204030204" pitchFamily="34" charset="0"/>
              </a:rPr>
              <a:t>à</a:t>
            </a:r>
            <a:r>
              <a:rPr lang="fr-FR" sz="1600" b="1" dirty="0">
                <a:solidFill>
                  <a:srgbClr val="1F497D"/>
                </a:solidFill>
                <a:latin typeface="Calibri" panose="020F0502020204030204" pitchFamily="34" charset="0"/>
                <a:ea typeface="Calibri" panose="020F0502020204030204" pitchFamily="34" charset="0"/>
              </a:rPr>
              <a:t> profiter au mieux de votre PARO !</a:t>
            </a:r>
            <a:endParaRPr lang="fr-FR" sz="1600" b="1" dirty="0">
              <a:solidFill>
                <a:srgbClr val="1F497D"/>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7932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intérieur, assis, lit, petit&#10;&#10;Description générée automatiquement">
            <a:extLst>
              <a:ext uri="{FF2B5EF4-FFF2-40B4-BE49-F238E27FC236}">
                <a16:creationId xmlns:a16="http://schemas.microsoft.com/office/drawing/2014/main" id="{80AE39F1-A342-41F8-80A0-3D7F7A7C4E37}"/>
              </a:ext>
            </a:extLst>
          </p:cNvPr>
          <p:cNvPicPr>
            <a:picLocks noChangeAspect="1"/>
          </p:cNvPicPr>
          <p:nvPr/>
        </p:nvPicPr>
        <p:blipFill rotWithShape="1">
          <a:blip r:embed="rId2">
            <a:extLst>
              <a:ext uri="{28A0092B-C50C-407E-A947-70E740481C1C}">
                <a14:useLocalDpi xmlns:a14="http://schemas.microsoft.com/office/drawing/2010/main" val="0"/>
              </a:ext>
            </a:extLst>
          </a:blip>
          <a:srcRect r="10999" b="-1"/>
          <a:stretch/>
        </p:blipFill>
        <p:spPr>
          <a:xfrm>
            <a:off x="20" y="10"/>
            <a:ext cx="9143979" cy="6857990"/>
          </a:xfrm>
          <a:prstGeom prst="rect">
            <a:avLst/>
          </a:prstGeom>
        </p:spPr>
      </p:pic>
      <p:sp>
        <p:nvSpPr>
          <p:cNvPr id="2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re 5"/>
          <p:cNvSpPr>
            <a:spLocks noGrp="1"/>
          </p:cNvSpPr>
          <p:nvPr>
            <p:ph type="title"/>
          </p:nvPr>
        </p:nvSpPr>
        <p:spPr>
          <a:xfrm>
            <a:off x="343686" y="3678970"/>
            <a:ext cx="3444765" cy="2212978"/>
          </a:xfrm>
        </p:spPr>
        <p:txBody>
          <a:bodyPr vert="horz" lIns="91440" tIns="45720" rIns="91440" bIns="45720" rtlCol="0" anchor="ctr">
            <a:normAutofit/>
          </a:bodyPr>
          <a:lstStyle/>
          <a:p>
            <a:pPr>
              <a:lnSpc>
                <a:spcPct val="90000"/>
              </a:lnSpc>
            </a:pPr>
            <a:r>
              <a:rPr lang="en-US" sz="1800" b="1" i="1" dirty="0" err="1"/>
              <a:t>Votre</a:t>
            </a:r>
            <a:r>
              <a:rPr lang="en-US" sz="1800" b="1" i="1" dirty="0"/>
              <a:t> interlocutrice :</a:t>
            </a:r>
            <a:br>
              <a:rPr lang="en-US" sz="1800" b="1" i="1" dirty="0"/>
            </a:br>
            <a:r>
              <a:rPr lang="en-US" sz="1800" b="1" dirty="0"/>
              <a:t>Carla ROSSINI</a:t>
            </a:r>
            <a:br>
              <a:rPr lang="en-US" sz="1800" b="1" dirty="0"/>
            </a:br>
            <a:r>
              <a:rPr lang="en-US" sz="1800" b="1" dirty="0"/>
              <a:t>RESPONSABLE DEVELOPPEMENT France &amp; Suisse</a:t>
            </a:r>
            <a:br>
              <a:rPr lang="en-US" sz="1800" b="1" dirty="0"/>
            </a:br>
            <a:r>
              <a:rPr lang="en-US" sz="1800" b="1" dirty="0"/>
              <a:t>carla.rossini@inno3med.fr</a:t>
            </a:r>
          </a:p>
        </p:txBody>
      </p:sp>
      <p:cxnSp>
        <p:nvCxnSpPr>
          <p:cNvPr id="2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343687" y="998175"/>
            <a:ext cx="3444765" cy="2619839"/>
          </a:xfrm>
          <a:prstGeom prst="rect">
            <a:avLst/>
          </a:prstGeom>
        </p:spPr>
        <p:txBody>
          <a:bodyPr vert="horz" lIns="91440" tIns="45720" rIns="91440" bIns="45720" rtlCol="0" anchor="ctr">
            <a:normAutofit/>
          </a:bodyPr>
          <a:lstStyle/>
          <a:p>
            <a:pPr algn="ctr">
              <a:lnSpc>
                <a:spcPct val="90000"/>
              </a:lnSpc>
              <a:spcAft>
                <a:spcPts val="600"/>
              </a:spcAft>
            </a:pPr>
            <a:r>
              <a:rPr lang="en-US" sz="1400" b="1" dirty="0"/>
              <a:t>Inno3Med</a:t>
            </a:r>
          </a:p>
          <a:p>
            <a:pPr algn="ctr">
              <a:lnSpc>
                <a:spcPct val="90000"/>
              </a:lnSpc>
              <a:spcAft>
                <a:spcPts val="600"/>
              </a:spcAft>
            </a:pPr>
            <a:r>
              <a:rPr lang="en-US" sz="1400" dirty="0" err="1"/>
              <a:t>Distributeur</a:t>
            </a:r>
            <a:r>
              <a:rPr lang="en-US" sz="1400" dirty="0"/>
              <a:t> </a:t>
            </a:r>
            <a:r>
              <a:rPr lang="en-US" sz="1400" dirty="0" err="1"/>
              <a:t>habilité</a:t>
            </a:r>
            <a:r>
              <a:rPr lang="en-US" sz="1400" dirty="0"/>
              <a:t> PARO pour la France </a:t>
            </a:r>
          </a:p>
          <a:p>
            <a:pPr marL="114300" algn="ctr">
              <a:lnSpc>
                <a:spcPct val="90000"/>
              </a:lnSpc>
              <a:spcAft>
                <a:spcPts val="600"/>
              </a:spcAft>
            </a:pPr>
            <a:r>
              <a:rPr lang="en-US" sz="1400" b="1" dirty="0"/>
              <a:t>09 53 50 59 78 – e-mail : contact@phoque-paro.fr – www.phoque-paro.fr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p:cNvSpPr>
            <a:spLocks noGrp="1"/>
          </p:cNvSpPr>
          <p:nvPr>
            <p:ph type="title"/>
          </p:nvPr>
        </p:nvSpPr>
        <p:spPr>
          <a:xfrm>
            <a:off x="380272" y="69415"/>
            <a:ext cx="3852312" cy="1135737"/>
          </a:xfrm>
        </p:spPr>
        <p:txBody>
          <a:bodyPr vert="horz" lIns="91440" tIns="45720" rIns="91440" bIns="45720" rtlCol="0" anchor="ctr">
            <a:normAutofit/>
          </a:bodyPr>
          <a:lstStyle/>
          <a:p>
            <a:pPr algn="l">
              <a:lnSpc>
                <a:spcPct val="90000"/>
              </a:lnSpc>
            </a:pPr>
            <a:r>
              <a:rPr lang="en-US" sz="3100" b="1" dirty="0" err="1"/>
              <a:t>Pourquoi</a:t>
            </a:r>
            <a:r>
              <a:rPr lang="en-US" sz="3100" b="1" dirty="0"/>
              <a:t> un </a:t>
            </a:r>
            <a:r>
              <a:rPr lang="en-US" sz="3100" b="1" dirty="0" err="1"/>
              <a:t>phoque</a:t>
            </a:r>
            <a:r>
              <a:rPr lang="en-US" sz="3100" b="1" dirty="0"/>
              <a:t>?</a:t>
            </a:r>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p:cNvSpPr txBox="1"/>
          <p:nvPr/>
        </p:nvSpPr>
        <p:spPr>
          <a:xfrm>
            <a:off x="289634" y="1178999"/>
            <a:ext cx="5568762" cy="5357266"/>
          </a:xfrm>
          <a:prstGeom prst="rect">
            <a:avLst/>
          </a:prstGeom>
        </p:spPr>
        <p:txBody>
          <a:bodyPr vert="horz" lIns="91440" tIns="45720" rIns="91440" bIns="45720" rtlCol="0">
            <a:normAutofit lnSpcReduction="10000"/>
          </a:bodyPr>
          <a:lstStyle/>
          <a:p>
            <a:pPr algn="just">
              <a:lnSpc>
                <a:spcPct val="90000"/>
              </a:lnSpc>
              <a:spcAft>
                <a:spcPts val="600"/>
              </a:spcAft>
              <a:buClr>
                <a:schemeClr val="tx1"/>
              </a:buClr>
              <a:buSzPct val="104000"/>
            </a:pPr>
            <a:r>
              <a:rPr lang="en-US" sz="1600" i="1" dirty="0" err="1"/>
              <a:t>Avoir</a:t>
            </a:r>
            <a:r>
              <a:rPr lang="en-US" sz="1600" i="1" dirty="0"/>
              <a:t> </a:t>
            </a:r>
            <a:r>
              <a:rPr lang="en-US" sz="1600" i="1" dirty="0" err="1"/>
              <a:t>choisi</a:t>
            </a:r>
            <a:r>
              <a:rPr lang="en-US" sz="1600" i="1" dirty="0"/>
              <a:t> un </a:t>
            </a:r>
            <a:r>
              <a:rPr lang="en-US" sz="1600" i="1" dirty="0" err="1"/>
              <a:t>phoque</a:t>
            </a:r>
            <a:r>
              <a:rPr lang="en-US" sz="1600" i="1" dirty="0"/>
              <a:t> </a:t>
            </a:r>
            <a:r>
              <a:rPr lang="en-US" sz="1600" i="1" dirty="0" err="1"/>
              <a:t>n’est</a:t>
            </a:r>
            <a:r>
              <a:rPr lang="en-US" sz="1600" i="1" dirty="0"/>
              <a:t> pas </a:t>
            </a:r>
            <a:r>
              <a:rPr lang="en-US" sz="1600" i="1" dirty="0" err="1"/>
              <a:t>anodin</a:t>
            </a:r>
            <a:r>
              <a:rPr lang="en-US" sz="1600" i="1" dirty="0"/>
              <a:t>:</a:t>
            </a:r>
          </a:p>
          <a:p>
            <a:pPr marL="342900" indent="-228600" algn="just">
              <a:lnSpc>
                <a:spcPct val="90000"/>
              </a:lnSpc>
              <a:spcAft>
                <a:spcPts val="600"/>
              </a:spcAft>
              <a:buClr>
                <a:schemeClr val="tx1"/>
              </a:buClr>
              <a:buSzPct val="104000"/>
              <a:buFont typeface="Arial" panose="020B0604020202020204" pitchFamily="34" charset="0"/>
              <a:buChar char="•"/>
            </a:pPr>
            <a:r>
              <a:rPr lang="en-US" sz="1600" dirty="0"/>
              <a:t>Les traits de </a:t>
            </a:r>
            <a:r>
              <a:rPr lang="en-US" sz="1600" dirty="0" err="1"/>
              <a:t>cet</a:t>
            </a:r>
            <a:r>
              <a:rPr lang="en-US" sz="1600" dirty="0"/>
              <a:t> animal (</a:t>
            </a:r>
            <a:r>
              <a:rPr lang="en-US" sz="1600" dirty="0" err="1"/>
              <a:t>forme</a:t>
            </a:r>
            <a:r>
              <a:rPr lang="en-US" sz="1600" dirty="0"/>
              <a:t>, </a:t>
            </a:r>
            <a:r>
              <a:rPr lang="en-US" sz="1600" dirty="0" err="1"/>
              <a:t>fourrure</a:t>
            </a:r>
            <a:r>
              <a:rPr lang="en-US" sz="1600" dirty="0"/>
              <a:t>, sons </a:t>
            </a:r>
            <a:r>
              <a:rPr lang="en-US" sz="1600" dirty="0" err="1"/>
              <a:t>émis</a:t>
            </a:r>
            <a:r>
              <a:rPr lang="en-US" sz="1600" dirty="0"/>
              <a:t>) </a:t>
            </a:r>
            <a:r>
              <a:rPr lang="en-US" sz="1600" dirty="0" err="1"/>
              <a:t>inspirent</a:t>
            </a:r>
            <a:r>
              <a:rPr lang="en-US" sz="1600" dirty="0"/>
              <a:t> </a:t>
            </a:r>
            <a:r>
              <a:rPr lang="en-US" sz="1600" dirty="0" err="1"/>
              <a:t>confiance</a:t>
            </a:r>
            <a:r>
              <a:rPr lang="en-US" sz="1600" dirty="0"/>
              <a:t> à travers </a:t>
            </a:r>
            <a:r>
              <a:rPr lang="en-US" sz="1600" dirty="0" err="1"/>
              <a:t>une</a:t>
            </a:r>
            <a:r>
              <a:rPr lang="en-US" sz="1600" dirty="0"/>
              <a:t> </a:t>
            </a:r>
            <a:r>
              <a:rPr lang="en-US" sz="1600" dirty="0" err="1"/>
              <a:t>certaine</a:t>
            </a:r>
            <a:r>
              <a:rPr lang="en-US" sz="1600" dirty="0"/>
              <a:t> innocence, </a:t>
            </a:r>
            <a:r>
              <a:rPr lang="en-US" sz="1600" dirty="0" err="1"/>
              <a:t>alors</a:t>
            </a:r>
            <a:r>
              <a:rPr lang="en-US" sz="1600" dirty="0"/>
              <a:t> que des </a:t>
            </a:r>
            <a:r>
              <a:rPr lang="en-US" sz="1600" dirty="0" err="1"/>
              <a:t>animaux</a:t>
            </a:r>
            <a:r>
              <a:rPr lang="en-US" sz="1600" dirty="0"/>
              <a:t> domestiques (type </a:t>
            </a:r>
            <a:r>
              <a:rPr lang="en-US" sz="1600" dirty="0" err="1"/>
              <a:t>chien</a:t>
            </a:r>
            <a:r>
              <a:rPr lang="en-US" sz="1600" dirty="0"/>
              <a:t> </a:t>
            </a:r>
            <a:r>
              <a:rPr lang="en-US" sz="1600" dirty="0" err="1"/>
              <a:t>ou</a:t>
            </a:r>
            <a:r>
              <a:rPr lang="en-US" sz="1600" dirty="0"/>
              <a:t> chat) </a:t>
            </a:r>
            <a:r>
              <a:rPr lang="en-US" sz="1600" dirty="0" err="1"/>
              <a:t>peuvent</a:t>
            </a:r>
            <a:r>
              <a:rPr lang="en-US" sz="1600" dirty="0"/>
              <a:t> pour certain </a:t>
            </a:r>
            <a:r>
              <a:rPr lang="en-US" sz="1600" dirty="0" err="1"/>
              <a:t>être</a:t>
            </a:r>
            <a:r>
              <a:rPr lang="en-US" sz="1600" dirty="0"/>
              <a:t> </a:t>
            </a:r>
            <a:r>
              <a:rPr lang="en-US" sz="1600" dirty="0" err="1"/>
              <a:t>rattachés</a:t>
            </a:r>
            <a:r>
              <a:rPr lang="en-US" sz="1600" dirty="0"/>
              <a:t> à des </a:t>
            </a:r>
            <a:r>
              <a:rPr lang="en-US" sz="1600" dirty="0" err="1"/>
              <a:t>risques</a:t>
            </a:r>
            <a:r>
              <a:rPr lang="en-US" sz="1600" dirty="0"/>
              <a:t> de </a:t>
            </a:r>
            <a:r>
              <a:rPr lang="en-US" sz="1600" dirty="0" err="1"/>
              <a:t>griffure</a:t>
            </a:r>
            <a:r>
              <a:rPr lang="en-US" sz="1600" dirty="0"/>
              <a:t> </a:t>
            </a:r>
            <a:r>
              <a:rPr lang="en-US" sz="1600" dirty="0" err="1"/>
              <a:t>ou</a:t>
            </a:r>
            <a:r>
              <a:rPr lang="en-US" sz="1600" dirty="0"/>
              <a:t> de </a:t>
            </a:r>
            <a:r>
              <a:rPr lang="en-US" sz="1600" dirty="0" err="1"/>
              <a:t>morsure</a:t>
            </a:r>
            <a:r>
              <a:rPr lang="en-US" sz="1600" dirty="0"/>
              <a:t>. </a:t>
            </a:r>
          </a:p>
          <a:p>
            <a:pPr marL="342900" indent="-228600" algn="just">
              <a:lnSpc>
                <a:spcPct val="90000"/>
              </a:lnSpc>
              <a:spcAft>
                <a:spcPts val="600"/>
              </a:spcAft>
              <a:buClr>
                <a:schemeClr val="tx1"/>
              </a:buClr>
              <a:buSzPct val="104000"/>
              <a:buFont typeface="Arial" panose="020B0604020202020204" pitchFamily="34" charset="0"/>
              <a:buChar char="•"/>
            </a:pPr>
            <a:r>
              <a:rPr lang="en-US" sz="1600" dirty="0" err="1"/>
              <a:t>Peu</a:t>
            </a:r>
            <a:r>
              <a:rPr lang="en-US" sz="1600" dirty="0"/>
              <a:t> de </a:t>
            </a:r>
            <a:r>
              <a:rPr lang="en-US" sz="1600" dirty="0" err="1"/>
              <a:t>personnes</a:t>
            </a:r>
            <a:r>
              <a:rPr lang="en-US" sz="1600" dirty="0"/>
              <a:t> </a:t>
            </a:r>
            <a:r>
              <a:rPr lang="en-US" sz="1600" dirty="0" err="1"/>
              <a:t>sont</a:t>
            </a:r>
            <a:r>
              <a:rPr lang="en-US" sz="1600" dirty="0"/>
              <a:t> </a:t>
            </a:r>
            <a:r>
              <a:rPr lang="en-US" sz="1600" dirty="0" err="1"/>
              <a:t>familières</a:t>
            </a:r>
            <a:r>
              <a:rPr lang="en-US" sz="1600" dirty="0"/>
              <a:t> avec la démarche des </a:t>
            </a:r>
            <a:r>
              <a:rPr lang="en-US" sz="1600" dirty="0" err="1"/>
              <a:t>phoques</a:t>
            </a:r>
            <a:r>
              <a:rPr lang="en-US" sz="1600" dirty="0"/>
              <a:t> et </a:t>
            </a:r>
            <a:r>
              <a:rPr lang="en-US" sz="1600" dirty="0" err="1"/>
              <a:t>leurs</a:t>
            </a:r>
            <a:r>
              <a:rPr lang="en-US" sz="1600" dirty="0"/>
              <a:t> </a:t>
            </a:r>
            <a:r>
              <a:rPr lang="en-US" sz="1600" dirty="0" err="1"/>
              <a:t>caractéristiques</a:t>
            </a:r>
            <a:r>
              <a:rPr lang="en-US" sz="1600" dirty="0"/>
              <a:t> physiques, </a:t>
            </a:r>
            <a:r>
              <a:rPr lang="en-US" sz="1600" dirty="0" err="1"/>
              <a:t>ce</a:t>
            </a:r>
            <a:r>
              <a:rPr lang="en-US" sz="1600" dirty="0"/>
              <a:t> qui a </a:t>
            </a:r>
            <a:r>
              <a:rPr lang="en-US" sz="1600" dirty="0" err="1"/>
              <a:t>permis</a:t>
            </a:r>
            <a:r>
              <a:rPr lang="en-US" sz="1600" dirty="0"/>
              <a:t> </a:t>
            </a:r>
            <a:r>
              <a:rPr lang="en-US" sz="1600" dirty="0" err="1"/>
              <a:t>d’adapter</a:t>
            </a:r>
            <a:r>
              <a:rPr lang="en-US" sz="1600" dirty="0"/>
              <a:t> PARO </a:t>
            </a:r>
            <a:r>
              <a:rPr lang="en-US" sz="1600" dirty="0" err="1"/>
              <a:t>en</a:t>
            </a:r>
            <a:r>
              <a:rPr lang="en-US" sz="1600" dirty="0"/>
              <a:t> </a:t>
            </a:r>
            <a:r>
              <a:rPr lang="en-US" sz="1600" dirty="0" err="1"/>
              <a:t>accentuant</a:t>
            </a:r>
            <a:r>
              <a:rPr lang="en-US" sz="1600" dirty="0"/>
              <a:t> </a:t>
            </a:r>
            <a:r>
              <a:rPr lang="en-US" sz="1600" dirty="0" err="1"/>
              <a:t>certains</a:t>
            </a:r>
            <a:r>
              <a:rPr lang="en-US" sz="1600" dirty="0"/>
              <a:t> traits qui </a:t>
            </a:r>
            <a:r>
              <a:rPr lang="en-US" sz="1600" dirty="0" err="1"/>
              <a:t>joueront</a:t>
            </a:r>
            <a:r>
              <a:rPr lang="en-US" sz="1600" dirty="0"/>
              <a:t> un </a:t>
            </a:r>
            <a:r>
              <a:rPr lang="en-US" sz="1600" dirty="0" err="1"/>
              <a:t>rôle</a:t>
            </a:r>
            <a:r>
              <a:rPr lang="en-US" sz="1600" dirty="0"/>
              <a:t> </a:t>
            </a:r>
            <a:r>
              <a:rPr lang="en-US" sz="1600" dirty="0" err="1"/>
              <a:t>prépondérant</a:t>
            </a:r>
            <a:r>
              <a:rPr lang="en-US" sz="1600" dirty="0"/>
              <a:t> dans la communication non-</a:t>
            </a:r>
            <a:r>
              <a:rPr lang="en-US" sz="1600" dirty="0" err="1"/>
              <a:t>verbale</a:t>
            </a:r>
            <a:r>
              <a:rPr lang="en-US" sz="1600" dirty="0"/>
              <a:t> avec les patients </a:t>
            </a:r>
            <a:r>
              <a:rPr lang="en-US" sz="1600" dirty="0" err="1"/>
              <a:t>ou</a:t>
            </a:r>
            <a:r>
              <a:rPr lang="en-US" sz="1600" dirty="0"/>
              <a:t> les </a:t>
            </a:r>
            <a:r>
              <a:rPr lang="en-US" sz="1600" dirty="0" err="1"/>
              <a:t>résidents</a:t>
            </a:r>
            <a:r>
              <a:rPr lang="en-US" sz="1600" dirty="0"/>
              <a:t> : </a:t>
            </a:r>
          </a:p>
          <a:p>
            <a:pPr marL="857250" lvl="1" indent="-285750" algn="just">
              <a:lnSpc>
                <a:spcPct val="90000"/>
              </a:lnSpc>
              <a:spcAft>
                <a:spcPts val="600"/>
              </a:spcAft>
              <a:buClr>
                <a:schemeClr val="tx1"/>
              </a:buClr>
              <a:buSzPct val="104000"/>
              <a:buFont typeface="Wingdings" panose="05000000000000000000" pitchFamily="2" charset="2"/>
              <a:buChar char="ü"/>
            </a:pPr>
            <a:r>
              <a:rPr lang="en-US" sz="1600" b="1" dirty="0"/>
              <a:t>Les </a:t>
            </a:r>
            <a:r>
              <a:rPr lang="en-US" sz="1600" b="1" dirty="0" err="1"/>
              <a:t>yeux</a:t>
            </a:r>
            <a:r>
              <a:rPr lang="en-US" sz="1600" b="1" dirty="0"/>
              <a:t> </a:t>
            </a:r>
            <a:r>
              <a:rPr lang="en-US" sz="1600" b="1" dirty="0" err="1"/>
              <a:t>ont</a:t>
            </a:r>
            <a:r>
              <a:rPr lang="en-US" sz="1600" b="1" dirty="0"/>
              <a:t> </a:t>
            </a:r>
            <a:r>
              <a:rPr lang="en-US" sz="1600" b="1" dirty="0" err="1"/>
              <a:t>été</a:t>
            </a:r>
            <a:r>
              <a:rPr lang="en-US" sz="1600" b="1" dirty="0"/>
              <a:t> </a:t>
            </a:r>
            <a:r>
              <a:rPr lang="en-US" sz="1600" b="1" dirty="0" err="1"/>
              <a:t>agrandis</a:t>
            </a:r>
            <a:r>
              <a:rPr lang="en-US" sz="1600" b="1" dirty="0"/>
              <a:t> </a:t>
            </a:r>
            <a:r>
              <a:rPr lang="en-US" sz="1600" dirty="0"/>
              <a:t>(</a:t>
            </a:r>
            <a:r>
              <a:rPr lang="en-US" sz="1600" dirty="0" err="1"/>
              <a:t>élément</a:t>
            </a:r>
            <a:r>
              <a:rPr lang="en-US" sz="1600" dirty="0"/>
              <a:t> central de communication), </a:t>
            </a:r>
            <a:r>
              <a:rPr lang="en-US" sz="1600" b="1" dirty="0"/>
              <a:t>la bouche a </a:t>
            </a:r>
            <a:r>
              <a:rPr lang="en-US" sz="1600" b="1" dirty="0" err="1"/>
              <a:t>été</a:t>
            </a:r>
            <a:r>
              <a:rPr lang="en-US" sz="1600" b="1" dirty="0"/>
              <a:t> </a:t>
            </a:r>
            <a:r>
              <a:rPr lang="en-US" sz="1600" b="1" dirty="0" err="1"/>
              <a:t>affinée</a:t>
            </a:r>
            <a:r>
              <a:rPr lang="en-US" sz="1600" b="1" dirty="0"/>
              <a:t> </a:t>
            </a:r>
            <a:r>
              <a:rPr lang="en-US" sz="1600" dirty="0"/>
              <a:t>pour </a:t>
            </a:r>
            <a:r>
              <a:rPr lang="en-US" sz="1600" dirty="0" err="1"/>
              <a:t>être</a:t>
            </a:r>
            <a:r>
              <a:rPr lang="en-US" sz="1600" dirty="0"/>
              <a:t> </a:t>
            </a:r>
            <a:r>
              <a:rPr lang="en-US" sz="1600" dirty="0" err="1"/>
              <a:t>moins</a:t>
            </a:r>
            <a:r>
              <a:rPr lang="en-US" sz="1600" dirty="0"/>
              <a:t> </a:t>
            </a:r>
            <a:r>
              <a:rPr lang="en-US" sz="1600" dirty="0" err="1"/>
              <a:t>agressive</a:t>
            </a:r>
            <a:r>
              <a:rPr lang="en-US" sz="1600" dirty="0"/>
              <a:t>, </a:t>
            </a:r>
            <a:r>
              <a:rPr lang="en-US" sz="1600" b="1" dirty="0"/>
              <a:t>la tête a </a:t>
            </a:r>
            <a:r>
              <a:rPr lang="en-US" sz="1600" b="1" dirty="0" err="1"/>
              <a:t>été</a:t>
            </a:r>
            <a:r>
              <a:rPr lang="en-US" sz="1600" b="1" dirty="0"/>
              <a:t> </a:t>
            </a:r>
            <a:r>
              <a:rPr lang="en-US" sz="1600" b="1" dirty="0" err="1"/>
              <a:t>arrondie</a:t>
            </a:r>
            <a:r>
              <a:rPr lang="en-US" sz="1600" b="1" dirty="0"/>
              <a:t> </a:t>
            </a:r>
            <a:r>
              <a:rPr lang="en-US" sz="1600" dirty="0"/>
              <a:t>et </a:t>
            </a:r>
            <a:r>
              <a:rPr lang="en-US" sz="1600" b="1" dirty="0"/>
              <a:t>les </a:t>
            </a:r>
            <a:r>
              <a:rPr lang="en-US" sz="1600" b="1" dirty="0" err="1"/>
              <a:t>mouvements</a:t>
            </a:r>
            <a:r>
              <a:rPr lang="en-US" sz="1600" b="1" dirty="0"/>
              <a:t> </a:t>
            </a:r>
            <a:r>
              <a:rPr lang="en-US" sz="1600" b="1" dirty="0" err="1"/>
              <a:t>étudiés</a:t>
            </a:r>
            <a:r>
              <a:rPr lang="en-US" sz="1600" b="1" dirty="0"/>
              <a:t> </a:t>
            </a:r>
            <a:r>
              <a:rPr lang="en-US" sz="1600" dirty="0"/>
              <a:t>pour </a:t>
            </a:r>
            <a:r>
              <a:rPr lang="en-US" sz="1600" dirty="0" err="1"/>
              <a:t>être</a:t>
            </a:r>
            <a:r>
              <a:rPr lang="en-US" sz="1600" dirty="0"/>
              <a:t> </a:t>
            </a:r>
            <a:r>
              <a:rPr lang="en-US" sz="1600" b="1" dirty="0"/>
              <a:t>de </a:t>
            </a:r>
            <a:r>
              <a:rPr lang="en-US" sz="1600" b="1" dirty="0" err="1"/>
              <a:t>faible</a:t>
            </a:r>
            <a:r>
              <a:rPr lang="en-US" sz="1600" b="1" dirty="0"/>
              <a:t> amplitude </a:t>
            </a:r>
            <a:r>
              <a:rPr lang="en-US" sz="1600" dirty="0"/>
              <a:t>et </a:t>
            </a:r>
            <a:r>
              <a:rPr lang="en-US" sz="1600" b="1" dirty="0"/>
              <a:t>non </a:t>
            </a:r>
            <a:r>
              <a:rPr lang="en-US" sz="1600" b="1" dirty="0" err="1"/>
              <a:t>agressifs</a:t>
            </a:r>
            <a:r>
              <a:rPr lang="en-US" sz="1600" dirty="0"/>
              <a:t>, le tout </a:t>
            </a:r>
            <a:r>
              <a:rPr lang="en-US" sz="1600" dirty="0" err="1"/>
              <a:t>afin</a:t>
            </a:r>
            <a:r>
              <a:rPr lang="en-US" sz="1600" dirty="0"/>
              <a:t> de maximiser le capital </a:t>
            </a:r>
            <a:r>
              <a:rPr lang="en-US" sz="1600" dirty="0" err="1"/>
              <a:t>confiance</a:t>
            </a:r>
            <a:r>
              <a:rPr lang="en-US" sz="1600" dirty="0"/>
              <a:t> et le </a:t>
            </a:r>
            <a:r>
              <a:rPr lang="en-US" sz="1600" dirty="0" err="1"/>
              <a:t>potentiel</a:t>
            </a:r>
            <a:r>
              <a:rPr lang="en-US" sz="1600" dirty="0"/>
              <a:t> </a:t>
            </a:r>
            <a:r>
              <a:rPr lang="en-US" sz="1600" dirty="0" err="1"/>
              <a:t>vecteur</a:t>
            </a:r>
            <a:r>
              <a:rPr lang="en-US" sz="1600" dirty="0"/>
              <a:t> communication de PARO. </a:t>
            </a:r>
          </a:p>
          <a:p>
            <a:pPr marL="342900" indent="-228600" algn="just">
              <a:lnSpc>
                <a:spcPct val="90000"/>
              </a:lnSpc>
              <a:spcAft>
                <a:spcPts val="600"/>
              </a:spcAft>
              <a:buClr>
                <a:schemeClr val="tx1"/>
              </a:buClr>
              <a:buSzPct val="104000"/>
              <a:buFont typeface="Arial" panose="020B0604020202020204" pitchFamily="34" charset="0"/>
              <a:buChar char="•"/>
            </a:pPr>
            <a:r>
              <a:rPr lang="en-US" sz="1600" dirty="0"/>
              <a:t>Adapter sous </a:t>
            </a:r>
            <a:r>
              <a:rPr lang="en-US" sz="1600" dirty="0" err="1"/>
              <a:t>forme</a:t>
            </a:r>
            <a:r>
              <a:rPr lang="en-US" sz="1600" dirty="0"/>
              <a:t> </a:t>
            </a:r>
            <a:r>
              <a:rPr lang="en-US" sz="1600" dirty="0" err="1"/>
              <a:t>robotique</a:t>
            </a:r>
            <a:r>
              <a:rPr lang="en-US" sz="1600" dirty="0"/>
              <a:t> la démarche d’un animal </a:t>
            </a:r>
            <a:r>
              <a:rPr lang="en-US" sz="1600" dirty="0" err="1"/>
              <a:t>familier</a:t>
            </a:r>
            <a:r>
              <a:rPr lang="en-US" sz="1600" dirty="0"/>
              <a:t>, </a:t>
            </a:r>
            <a:r>
              <a:rPr lang="en-US" sz="1600" dirty="0" err="1"/>
              <a:t>donc</a:t>
            </a:r>
            <a:r>
              <a:rPr lang="en-US" sz="1600" dirty="0"/>
              <a:t> </a:t>
            </a:r>
            <a:r>
              <a:rPr lang="en-US" sz="1600" dirty="0" err="1"/>
              <a:t>reconnue</a:t>
            </a:r>
            <a:r>
              <a:rPr lang="en-US" sz="1600" dirty="0"/>
              <a:t> de </a:t>
            </a:r>
            <a:r>
              <a:rPr lang="en-US" sz="1600" dirty="0" err="1"/>
              <a:t>tous</a:t>
            </a:r>
            <a:r>
              <a:rPr lang="en-US" sz="1600" dirty="0"/>
              <a:t>, </a:t>
            </a:r>
            <a:r>
              <a:rPr lang="en-US" sz="1600" dirty="0" err="1"/>
              <a:t>pourrait</a:t>
            </a:r>
            <a:r>
              <a:rPr lang="en-US" sz="1600" dirty="0"/>
              <a:t> </a:t>
            </a:r>
            <a:r>
              <a:rPr lang="en-US" sz="1600" dirty="0" err="1"/>
              <a:t>mener</a:t>
            </a:r>
            <a:r>
              <a:rPr lang="en-US" sz="1600" dirty="0"/>
              <a:t> à des </a:t>
            </a:r>
            <a:r>
              <a:rPr lang="en-US" sz="1600" dirty="0" err="1"/>
              <a:t>comparaisons</a:t>
            </a:r>
            <a:r>
              <a:rPr lang="en-US" sz="1600" dirty="0"/>
              <a:t> </a:t>
            </a:r>
            <a:r>
              <a:rPr lang="en-US" sz="1600" dirty="0" err="1"/>
              <a:t>anxiogènes</a:t>
            </a:r>
            <a:r>
              <a:rPr lang="en-US" sz="1600" dirty="0"/>
              <a:t> entre le </a:t>
            </a:r>
            <a:r>
              <a:rPr lang="en-US" sz="1600" dirty="0" err="1"/>
              <a:t>réel</a:t>
            </a:r>
            <a:r>
              <a:rPr lang="en-US" sz="1600" dirty="0"/>
              <a:t> et </a:t>
            </a:r>
            <a:r>
              <a:rPr lang="en-US" sz="1600" dirty="0" err="1"/>
              <a:t>l’automate</a:t>
            </a:r>
            <a:r>
              <a:rPr lang="en-US" sz="1600" dirty="0"/>
              <a:t>. </a:t>
            </a:r>
          </a:p>
          <a:p>
            <a:pPr marL="342900" indent="-228600" algn="just">
              <a:lnSpc>
                <a:spcPct val="90000"/>
              </a:lnSpc>
              <a:spcAft>
                <a:spcPts val="600"/>
              </a:spcAft>
              <a:buClr>
                <a:schemeClr val="tx1"/>
              </a:buClr>
              <a:buSzPct val="104000"/>
              <a:buFont typeface="Arial" panose="020B0604020202020204" pitchFamily="34" charset="0"/>
              <a:buChar char="•"/>
            </a:pPr>
            <a:r>
              <a:rPr lang="en-US" sz="1600" dirty="0"/>
              <a:t>Un </a:t>
            </a:r>
            <a:r>
              <a:rPr lang="en-US" sz="1600" dirty="0" err="1"/>
              <a:t>phoque</a:t>
            </a:r>
            <a:r>
              <a:rPr lang="en-US" sz="1600" dirty="0"/>
              <a:t> </a:t>
            </a:r>
            <a:r>
              <a:rPr lang="en-US" sz="1600" dirty="0" err="1"/>
              <a:t>comme</a:t>
            </a:r>
            <a:r>
              <a:rPr lang="en-US" sz="1600" dirty="0"/>
              <a:t> PARO </a:t>
            </a:r>
            <a:r>
              <a:rPr lang="en-US" sz="1600" dirty="0" err="1"/>
              <a:t>amène</a:t>
            </a:r>
            <a:r>
              <a:rPr lang="en-US" sz="1600" dirty="0"/>
              <a:t> au contraire la </a:t>
            </a:r>
            <a:r>
              <a:rPr lang="en-US" sz="1600" dirty="0" err="1"/>
              <a:t>curiosité</a:t>
            </a:r>
            <a:r>
              <a:rPr lang="en-US" sz="1600" dirty="0"/>
              <a:t> et </a:t>
            </a:r>
            <a:r>
              <a:rPr lang="en-US" sz="1600" dirty="0" err="1"/>
              <a:t>stimule</a:t>
            </a:r>
            <a:r>
              <a:rPr lang="en-US" sz="1600" dirty="0"/>
              <a:t> </a:t>
            </a:r>
            <a:r>
              <a:rPr lang="en-US" sz="1600" dirty="0" err="1"/>
              <a:t>l’éveil</a:t>
            </a:r>
            <a:r>
              <a:rPr lang="en-US" sz="1600" dirty="0"/>
              <a:t> des </a:t>
            </a:r>
            <a:r>
              <a:rPr lang="en-US" sz="1600" dirty="0" err="1"/>
              <a:t>personnes</a:t>
            </a:r>
            <a:r>
              <a:rPr lang="en-US" sz="1600" dirty="0"/>
              <a:t>, et </a:t>
            </a:r>
            <a:r>
              <a:rPr lang="en-US" sz="1600" dirty="0" err="1"/>
              <a:t>sa</a:t>
            </a:r>
            <a:r>
              <a:rPr lang="en-US" sz="1600" dirty="0"/>
              <a:t> </a:t>
            </a:r>
            <a:r>
              <a:rPr lang="en-US" sz="1600" dirty="0" err="1"/>
              <a:t>forme</a:t>
            </a:r>
            <a:r>
              <a:rPr lang="en-US" sz="1600" dirty="0"/>
              <a:t> </a:t>
            </a:r>
            <a:r>
              <a:rPr lang="en-US" sz="1600" dirty="0" err="1"/>
              <a:t>réconfortante</a:t>
            </a:r>
            <a:r>
              <a:rPr lang="en-US" sz="1600" dirty="0"/>
              <a:t> </a:t>
            </a:r>
            <a:r>
              <a:rPr lang="en-US" sz="1600" dirty="0" err="1"/>
              <a:t>permet</a:t>
            </a:r>
            <a:r>
              <a:rPr lang="en-US" sz="1600" dirty="0"/>
              <a:t> </a:t>
            </a:r>
            <a:r>
              <a:rPr lang="en-US" sz="1600" dirty="0" err="1"/>
              <a:t>notamment</a:t>
            </a:r>
            <a:r>
              <a:rPr lang="en-US" sz="1600" dirty="0"/>
              <a:t> de le </a:t>
            </a:r>
            <a:r>
              <a:rPr lang="en-US" sz="1600" dirty="0" err="1"/>
              <a:t>serrer</a:t>
            </a:r>
            <a:r>
              <a:rPr lang="en-US" sz="1600" dirty="0"/>
              <a:t> dans les bras sans </a:t>
            </a:r>
            <a:r>
              <a:rPr lang="en-US" sz="1600" dirty="0" err="1"/>
              <a:t>appréhension</a:t>
            </a:r>
            <a:endParaRPr lang="en-US" sz="1600" dirty="0"/>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4D23D1D3-88DD-48B6-A60A-4A0FBAED86A3}"/>
              </a:ext>
            </a:extLst>
          </p:cNvPr>
          <p:cNvPicPr>
            <a:picLocks noChangeAspect="1"/>
          </p:cNvPicPr>
          <p:nvPr/>
        </p:nvPicPr>
        <p:blipFill rotWithShape="1">
          <a:blip r:embed="rId2">
            <a:extLst>
              <a:ext uri="{28A0092B-C50C-407E-A947-70E740481C1C}">
                <a14:useLocalDpi xmlns:a14="http://schemas.microsoft.com/office/drawing/2010/main" val="0"/>
              </a:ext>
            </a:extLst>
          </a:blip>
          <a:srcRect r="39318" b="-2"/>
          <a:stretch/>
        </p:blipFill>
        <p:spPr>
          <a:xfrm>
            <a:off x="5771354" y="1178999"/>
            <a:ext cx="3590545" cy="5680373"/>
          </a:xfrm>
          <a:prstGeom prst="rect">
            <a:avLst/>
          </a:prstGeom>
        </p:spPr>
      </p:pic>
      <p:grpSp>
        <p:nvGrpSpPr>
          <p:cNvPr id="30" name="Group 29">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Îles-de-la-Madeleine: bonheur sur la banquise">
            <a:extLst>
              <a:ext uri="{FF2B5EF4-FFF2-40B4-BE49-F238E27FC236}">
                <a16:creationId xmlns:a16="http://schemas.microsoft.com/office/drawing/2014/main" id="{8FBE2F33-1B0D-4C21-944D-436C88346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7" r="22632" b="-4"/>
          <a:stretch/>
        </p:blipFill>
        <p:spPr bwMode="auto">
          <a:xfrm>
            <a:off x="5404486" y="0"/>
            <a:ext cx="3739514" cy="35828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oici 10 noms de bébés animaux que vous ne connaissiez pas !">
            <a:extLst>
              <a:ext uri="{FF2B5EF4-FFF2-40B4-BE49-F238E27FC236}">
                <a16:creationId xmlns:a16="http://schemas.microsoft.com/office/drawing/2014/main" id="{51AFAD03-12D9-4F20-AD8F-80B2F93742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38" r="2789"/>
          <a:stretch/>
        </p:blipFill>
        <p:spPr bwMode="auto">
          <a:xfrm>
            <a:off x="20" y="10"/>
            <a:ext cx="552752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a vie du blanchon - Les Explorateurs">
            <a:extLst>
              <a:ext uri="{FF2B5EF4-FFF2-40B4-BE49-F238E27FC236}">
                <a16:creationId xmlns:a16="http://schemas.microsoft.com/office/drawing/2014/main" id="{B589282E-E903-4FE9-B569-0146D23E3A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23" r="725" b="-2"/>
          <a:stretch/>
        </p:blipFill>
        <p:spPr bwMode="auto">
          <a:xfrm>
            <a:off x="5527542" y="3346705"/>
            <a:ext cx="3739514" cy="358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4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79" y="-168595"/>
            <a:ext cx="8588841" cy="1325563"/>
          </a:xfrm>
        </p:spPr>
        <p:txBody>
          <a:bodyPr>
            <a:normAutofit/>
          </a:bodyPr>
          <a:lstStyle/>
          <a:p>
            <a:pPr algn="ctr"/>
            <a:r>
              <a:rPr lang="da-DK" sz="4000" b="1" dirty="0">
                <a:solidFill>
                  <a:schemeClr val="tx1">
                    <a:lumMod val="85000"/>
                    <a:lumOff val="15000"/>
                  </a:schemeClr>
                </a:solidFill>
              </a:rPr>
              <a:t>Descriptif technique de PARO</a:t>
            </a:r>
            <a:endParaRPr lang="en-GB" b="1" dirty="0">
              <a:solidFill>
                <a:schemeClr val="tx1">
                  <a:lumMod val="85000"/>
                  <a:lumOff val="15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000" y="1821999"/>
            <a:ext cx="4762051" cy="3137001"/>
          </a:xfrm>
          <a:prstGeom prst="rect">
            <a:avLst/>
          </a:prstGeom>
        </p:spPr>
      </p:pic>
      <p:sp>
        <p:nvSpPr>
          <p:cNvPr id="9" name="Text Box 5"/>
          <p:cNvSpPr txBox="1">
            <a:spLocks noChangeArrowheads="1"/>
          </p:cNvSpPr>
          <p:nvPr/>
        </p:nvSpPr>
        <p:spPr bwMode="auto">
          <a:xfrm>
            <a:off x="89290" y="1105614"/>
            <a:ext cx="3224213" cy="707886"/>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rPr>
              <a:t>Dimensions 29 x 55 x 18 cm Poids 2.5 kg</a:t>
            </a:r>
          </a:p>
        </p:txBody>
      </p:sp>
      <p:sp>
        <p:nvSpPr>
          <p:cNvPr id="10" name="Text Box 9"/>
          <p:cNvSpPr txBox="1">
            <a:spLocks noChangeArrowheads="1"/>
          </p:cNvSpPr>
          <p:nvPr/>
        </p:nvSpPr>
        <p:spPr bwMode="auto">
          <a:xfrm>
            <a:off x="7138439" y="3528850"/>
            <a:ext cx="1963737" cy="708026"/>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rPr>
              <a:t>Capteur de position</a:t>
            </a:r>
            <a:endParaRPr kumimoji="1" lang="en-US" altLang="ja-JP" sz="2000" b="1"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latin typeface="Arial" pitchFamily="34" charset="0"/>
              <a:ea typeface="ＭＳ Ｐゴシック" panose="020B0600070205080204" pitchFamily="34" charset="-128"/>
            </a:endParaRPr>
          </a:p>
        </p:txBody>
      </p:sp>
      <p:grpSp>
        <p:nvGrpSpPr>
          <p:cNvPr id="11" name="Group 11"/>
          <p:cNvGrpSpPr>
            <a:grpSpLocks/>
          </p:cNvGrpSpPr>
          <p:nvPr/>
        </p:nvGrpSpPr>
        <p:grpSpPr bwMode="auto">
          <a:xfrm>
            <a:off x="1933631" y="2799348"/>
            <a:ext cx="6759583" cy="3767138"/>
            <a:chOff x="1317" y="1933"/>
            <a:chExt cx="4258" cy="2373"/>
          </a:xfrm>
        </p:grpSpPr>
        <p:sp>
          <p:nvSpPr>
            <p:cNvPr id="12" name="Text Box 13"/>
            <p:cNvSpPr txBox="1">
              <a:spLocks noChangeArrowheads="1"/>
            </p:cNvSpPr>
            <p:nvPr/>
          </p:nvSpPr>
          <p:spPr bwMode="auto">
            <a:xfrm>
              <a:off x="2798" y="3860"/>
              <a:ext cx="2777" cy="44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EEECE1">
                      <a:lumMod val="50000"/>
                    </a:srgbClr>
                  </a:solidFill>
                  <a:effectLst>
                    <a:outerShdw blurRad="38100" dist="38100" dir="2700000" algn="tl">
                      <a:srgbClr val="000000">
                        <a:alpha val="43137"/>
                      </a:srgbClr>
                    </a:outerShdw>
                  </a:effectLst>
                  <a:uLnTx/>
                  <a:uFillTx/>
                  <a:ea typeface="ＭＳ Ｐゴシック" panose="020B0600070205080204" pitchFamily="34" charset="-128"/>
                </a:rPr>
                <a:t>7 </a:t>
              </a:r>
              <a:r>
                <a:rPr kumimoji="1" lang="en-US" altLang="ja-JP" sz="2000" b="1" i="0" u="none" strike="noStrike" kern="0" cap="none" spc="0" normalizeH="0" baseline="0" noProof="0" dirty="0" err="1">
                  <a:ln>
                    <a:noFill/>
                  </a:ln>
                  <a:solidFill>
                    <a:srgbClr val="EEECE1">
                      <a:lumMod val="50000"/>
                    </a:srgbClr>
                  </a:solidFill>
                  <a:effectLst>
                    <a:outerShdw blurRad="38100" dist="38100" dir="2700000" algn="tl">
                      <a:srgbClr val="000000">
                        <a:alpha val="43137"/>
                      </a:srgbClr>
                    </a:outerShdw>
                  </a:effectLst>
                  <a:uLnTx/>
                  <a:uFillTx/>
                  <a:ea typeface="ＭＳ Ｐゴシック" panose="020B0600070205080204" pitchFamily="34" charset="-128"/>
                </a:rPr>
                <a:t>moteurs</a:t>
              </a:r>
              <a:r>
                <a:rPr kumimoji="1" lang="en-US" altLang="ja-JP" sz="2000" b="1" i="0" u="none" strike="noStrike" kern="0" cap="none" spc="0" normalizeH="0" baseline="0" noProof="0" dirty="0">
                  <a:ln>
                    <a:noFill/>
                  </a:ln>
                  <a:solidFill>
                    <a:srgbClr val="EEECE1">
                      <a:lumMod val="50000"/>
                    </a:srgbClr>
                  </a:solidFill>
                  <a:effectLst>
                    <a:outerShdw blurRad="38100" dist="38100" dir="2700000" algn="tl">
                      <a:srgbClr val="000000">
                        <a:alpha val="43137"/>
                      </a:srgbClr>
                    </a:outerShdw>
                  </a:effectLst>
                  <a:uLnTx/>
                  <a:uFillTx/>
                  <a:ea typeface="ＭＳ Ｐゴシック" panose="020B0600070205080204" pitchFamily="34" charset="-128"/>
                </a:rPr>
                <a:t> : </a:t>
              </a:r>
              <a:r>
                <a:rPr kumimoji="0" lang="da-DK" altLang="ja-JP" sz="2000" b="0" i="0" u="none" strike="noStrike" kern="0" cap="none" spc="0" normalizeH="0" baseline="0" noProof="0" dirty="0">
                  <a:ln>
                    <a:noFill/>
                  </a:ln>
                  <a:solidFill>
                    <a:srgbClr val="1F497D"/>
                  </a:solidFill>
                  <a:effectLst/>
                  <a:uLnTx/>
                  <a:uFillTx/>
                  <a:ea typeface="ＭＳ Ｐゴシック" panose="020B0600070205080204" pitchFamily="34" charset="-128"/>
                </a:rPr>
                <a:t>cou </a:t>
              </a:r>
              <a:r>
                <a:rPr kumimoji="0" lang="da-DK" sz="2000" b="0" i="0" u="none" strike="noStrike" kern="0" cap="none" spc="0" normalizeH="0" baseline="0" noProof="0" dirty="0">
                  <a:ln>
                    <a:noFill/>
                  </a:ln>
                  <a:solidFill>
                    <a:srgbClr val="1F497D"/>
                  </a:solidFill>
                  <a:effectLst/>
                  <a:uLnTx/>
                  <a:uFillTx/>
                </a:rPr>
                <a:t>(2), nageoires latérales (2), nageoire arrière (1), paupières (2)</a:t>
              </a:r>
              <a:endParaRPr kumimoji="1" lang="en-US" altLang="ja-JP" sz="2000" b="0" i="0" u="none" strike="noStrike" kern="0" cap="none" spc="0" normalizeH="0" baseline="0" noProof="0" dirty="0">
                <a:ln>
                  <a:noFill/>
                </a:ln>
                <a:solidFill>
                  <a:srgbClr val="1F497D"/>
                </a:solidFill>
                <a:effectLst/>
                <a:uLnTx/>
                <a:uFillTx/>
                <a:ea typeface="ＭＳ Ｐゴシック" panose="020B0600070205080204" pitchFamily="34" charset="-128"/>
              </a:endParaRPr>
            </a:p>
          </p:txBody>
        </p:sp>
        <p:sp>
          <p:nvSpPr>
            <p:cNvPr id="13" name="Line 14"/>
            <p:cNvSpPr>
              <a:spLocks noChangeShapeType="1"/>
            </p:cNvSpPr>
            <p:nvPr/>
          </p:nvSpPr>
          <p:spPr bwMode="auto">
            <a:xfrm flipH="1" flipV="1">
              <a:off x="2950" y="2568"/>
              <a:ext cx="435" cy="1324"/>
            </a:xfrm>
            <a:prstGeom prst="line">
              <a:avLst/>
            </a:prstGeom>
            <a:noFill/>
            <a:ln w="9525">
              <a:solidFill>
                <a:srgbClr val="EEECE1">
                  <a:lumMod val="50000"/>
                </a:srgbClr>
              </a:solidFill>
              <a:prstDash val="solid"/>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14" name="Line 15"/>
            <p:cNvSpPr>
              <a:spLocks noChangeShapeType="1"/>
            </p:cNvSpPr>
            <p:nvPr/>
          </p:nvSpPr>
          <p:spPr bwMode="auto">
            <a:xfrm flipH="1" flipV="1">
              <a:off x="2330" y="2454"/>
              <a:ext cx="1055" cy="1412"/>
            </a:xfrm>
            <a:prstGeom prst="line">
              <a:avLst/>
            </a:prstGeom>
            <a:noFill/>
            <a:ln w="9525">
              <a:solidFill>
                <a:srgbClr val="EEECE1">
                  <a:lumMod val="50000"/>
                </a:srgbClr>
              </a:solidFill>
              <a:prstDash val="solid"/>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19" name="Line 16"/>
            <p:cNvSpPr>
              <a:spLocks noChangeShapeType="1"/>
            </p:cNvSpPr>
            <p:nvPr/>
          </p:nvSpPr>
          <p:spPr bwMode="auto">
            <a:xfrm flipV="1">
              <a:off x="1317" y="2433"/>
              <a:ext cx="680" cy="964"/>
            </a:xfrm>
            <a:prstGeom prst="line">
              <a:avLst/>
            </a:prstGeom>
            <a:noFill/>
            <a:ln w="6350">
              <a:solidFill>
                <a:srgbClr val="1F497D"/>
              </a:solidFill>
              <a:prstDash val="dash"/>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20" name="Line 17"/>
            <p:cNvSpPr>
              <a:spLocks noChangeShapeType="1"/>
            </p:cNvSpPr>
            <p:nvPr/>
          </p:nvSpPr>
          <p:spPr bwMode="auto">
            <a:xfrm flipV="1">
              <a:off x="3385" y="2873"/>
              <a:ext cx="81" cy="1014"/>
            </a:xfrm>
            <a:prstGeom prst="line">
              <a:avLst/>
            </a:prstGeom>
            <a:noFill/>
            <a:ln w="9525">
              <a:solidFill>
                <a:srgbClr val="EEECE1">
                  <a:lumMod val="50000"/>
                </a:srgbClr>
              </a:solidFill>
              <a:prstDash val="solid"/>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21" name="Line 18"/>
            <p:cNvSpPr>
              <a:spLocks noChangeShapeType="1"/>
            </p:cNvSpPr>
            <p:nvPr/>
          </p:nvSpPr>
          <p:spPr bwMode="auto">
            <a:xfrm flipV="1">
              <a:off x="3385" y="1933"/>
              <a:ext cx="469" cy="1954"/>
            </a:xfrm>
            <a:prstGeom prst="line">
              <a:avLst/>
            </a:prstGeom>
            <a:noFill/>
            <a:ln w="9525">
              <a:solidFill>
                <a:srgbClr val="EEECE1">
                  <a:lumMod val="50000"/>
                </a:srgbClr>
              </a:solidFill>
              <a:prstDash val="solid"/>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grpSp>
      <p:grpSp>
        <p:nvGrpSpPr>
          <p:cNvPr id="22" name="Group 19"/>
          <p:cNvGrpSpPr>
            <a:grpSpLocks/>
          </p:cNvGrpSpPr>
          <p:nvPr/>
        </p:nvGrpSpPr>
        <p:grpSpPr bwMode="auto">
          <a:xfrm>
            <a:off x="3692980" y="3263429"/>
            <a:ext cx="4889500" cy="2190750"/>
            <a:chOff x="2699" y="1888"/>
            <a:chExt cx="3080" cy="1380"/>
          </a:xfrm>
        </p:grpSpPr>
        <p:sp>
          <p:nvSpPr>
            <p:cNvPr id="23" name="Text Box 21"/>
            <p:cNvSpPr txBox="1">
              <a:spLocks noChangeArrowheads="1"/>
            </p:cNvSpPr>
            <p:nvPr/>
          </p:nvSpPr>
          <p:spPr bwMode="auto">
            <a:xfrm>
              <a:off x="4499" y="2628"/>
              <a:ext cx="1280" cy="64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rPr>
                <a:t>Capteur de lumière</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1F497D"/>
                  </a:solidFill>
                  <a:effectLst/>
                  <a:uLnTx/>
                  <a:uFillTx/>
                  <a:ea typeface="ＭＳ Ｐゴシック" panose="020B0600070205080204" pitchFamily="34" charset="-128"/>
                </a:rPr>
                <a:t>(</a:t>
              </a:r>
              <a:r>
                <a:rPr kumimoji="1" lang="en-US" altLang="ja-JP" sz="2000" b="0" i="0" u="none" strike="noStrike" kern="0" cap="none" spc="0" normalizeH="0" baseline="0" noProof="0" dirty="0" err="1">
                  <a:ln>
                    <a:noFill/>
                  </a:ln>
                  <a:solidFill>
                    <a:srgbClr val="1F497D"/>
                  </a:solidFill>
                  <a:effectLst/>
                  <a:uLnTx/>
                  <a:uFillTx/>
                  <a:ea typeface="ＭＳ Ｐゴシック" panose="020B0600070205080204" pitchFamily="34" charset="-128"/>
                </a:rPr>
                <a:t>nez</a:t>
              </a:r>
              <a:r>
                <a:rPr kumimoji="1" lang="en-US" altLang="ja-JP" sz="2000" b="0" i="0" u="none" strike="noStrike" kern="0" cap="none" spc="0" normalizeH="0" baseline="0" noProof="0" dirty="0">
                  <a:ln>
                    <a:noFill/>
                  </a:ln>
                  <a:solidFill>
                    <a:srgbClr val="1F497D"/>
                  </a:solidFill>
                  <a:effectLst/>
                  <a:uLnTx/>
                  <a:uFillTx/>
                  <a:ea typeface="ＭＳ Ｐゴシック" panose="020B0600070205080204" pitchFamily="34" charset="-128"/>
                </a:rPr>
                <a:t>)</a:t>
              </a:r>
            </a:p>
          </p:txBody>
        </p:sp>
        <p:sp>
          <p:nvSpPr>
            <p:cNvPr id="24" name="Line 22"/>
            <p:cNvSpPr>
              <a:spLocks noChangeShapeType="1"/>
            </p:cNvSpPr>
            <p:nvPr/>
          </p:nvSpPr>
          <p:spPr bwMode="auto">
            <a:xfrm flipH="1" flipV="1">
              <a:off x="2699" y="1888"/>
              <a:ext cx="1772" cy="907"/>
            </a:xfrm>
            <a:prstGeom prst="line">
              <a:avLst/>
            </a:prstGeom>
            <a:noFill/>
            <a:ln w="22225">
              <a:solidFill>
                <a:srgbClr val="FFC000"/>
              </a:solidFill>
              <a:prstDash val="dash"/>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grpSp>
      <p:sp>
        <p:nvSpPr>
          <p:cNvPr id="25" name="Text Box 25"/>
          <p:cNvSpPr txBox="1">
            <a:spLocks noChangeArrowheads="1"/>
          </p:cNvSpPr>
          <p:nvPr/>
        </p:nvSpPr>
        <p:spPr bwMode="auto">
          <a:xfrm>
            <a:off x="7138439" y="1348273"/>
            <a:ext cx="1943101" cy="70802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rPr>
              <a:t>Son</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1F497D"/>
                </a:solidFill>
                <a:effectLst/>
                <a:uLnTx/>
                <a:uFillTx/>
              </a:rPr>
              <a:t>3 microphones</a:t>
            </a:r>
            <a:endParaRPr kumimoji="1" lang="en-US" altLang="ja-JP" sz="2000" b="0" i="0" u="none" strike="noStrike" kern="0" cap="none" spc="0" normalizeH="0" baseline="0" noProof="0" dirty="0">
              <a:ln>
                <a:noFill/>
              </a:ln>
              <a:solidFill>
                <a:srgbClr val="1F497D"/>
              </a:solidFill>
              <a:effectLst/>
              <a:uLnTx/>
              <a:uFillTx/>
              <a:latin typeface="Arial" pitchFamily="34" charset="0"/>
              <a:ea typeface="ＭＳ Ｐゴシック" panose="020B0600070205080204" pitchFamily="34" charset="-128"/>
            </a:endParaRPr>
          </a:p>
        </p:txBody>
      </p:sp>
      <p:grpSp>
        <p:nvGrpSpPr>
          <p:cNvPr id="26" name="Group 29"/>
          <p:cNvGrpSpPr>
            <a:grpSpLocks/>
          </p:cNvGrpSpPr>
          <p:nvPr/>
        </p:nvGrpSpPr>
        <p:grpSpPr bwMode="auto">
          <a:xfrm>
            <a:off x="161928" y="2142728"/>
            <a:ext cx="4932366" cy="4283076"/>
            <a:chOff x="115" y="1245"/>
            <a:chExt cx="3107" cy="2698"/>
          </a:xfrm>
        </p:grpSpPr>
        <p:sp>
          <p:nvSpPr>
            <p:cNvPr id="27" name="Text Box 30"/>
            <p:cNvSpPr txBox="1">
              <a:spLocks noChangeArrowheads="1"/>
            </p:cNvSpPr>
            <p:nvPr/>
          </p:nvSpPr>
          <p:spPr bwMode="auto">
            <a:xfrm>
              <a:off x="115" y="3109"/>
              <a:ext cx="2379" cy="83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altLang="ja-JP" sz="2000" b="1"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ea typeface="ＭＳ Ｐゴシック" panose="020B0600070205080204" pitchFamily="34" charset="-128"/>
                </a:rPr>
                <a:t>Capteurs tactiles : </a:t>
              </a:r>
              <a:r>
                <a:rPr kumimoji="0" lang="da-DK" sz="2000" b="0" i="0" u="none" strike="noStrike" kern="0" cap="none" spc="0" normalizeH="0" baseline="0" noProof="0" dirty="0">
                  <a:ln>
                    <a:noFill/>
                  </a:ln>
                  <a:solidFill>
                    <a:srgbClr val="1F497D"/>
                  </a:solidFill>
                  <a:effectLst/>
                  <a:uLnTx/>
                  <a:uFillTx/>
                </a:rPr>
                <a:t>12 capteurs sur le dos, les nageoires latérales et arrières, sous le menton, au niveau des moustaches</a:t>
              </a:r>
              <a:endParaRPr kumimoji="1" lang="en-US" altLang="ja-JP" sz="2000" b="0" i="0" u="none" strike="noStrike" kern="0" cap="none" spc="0" normalizeH="0" baseline="0" noProof="0" dirty="0">
                <a:ln>
                  <a:noFill/>
                </a:ln>
                <a:solidFill>
                  <a:srgbClr val="1F497D"/>
                </a:solidFill>
                <a:effectLst/>
                <a:uLnTx/>
                <a:uFillTx/>
                <a:latin typeface="Arial" pitchFamily="34" charset="0"/>
                <a:ea typeface="ＭＳ Ｐゴシック" panose="020B0600070205080204" pitchFamily="34" charset="-128"/>
              </a:endParaRPr>
            </a:p>
          </p:txBody>
        </p:sp>
        <p:sp>
          <p:nvSpPr>
            <p:cNvPr id="28" name="Line 33"/>
            <p:cNvSpPr>
              <a:spLocks noChangeShapeType="1"/>
            </p:cNvSpPr>
            <p:nvPr/>
          </p:nvSpPr>
          <p:spPr bwMode="auto">
            <a:xfrm flipV="1">
              <a:off x="1237" y="2330"/>
              <a:ext cx="1303" cy="794"/>
            </a:xfrm>
            <a:prstGeom prst="line">
              <a:avLst/>
            </a:prstGeom>
            <a:noFill/>
            <a:ln w="6350">
              <a:solidFill>
                <a:srgbClr val="1F497D"/>
              </a:solidFill>
              <a:prstDash val="dash"/>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29" name="Line 34"/>
            <p:cNvSpPr>
              <a:spLocks noChangeShapeType="1"/>
            </p:cNvSpPr>
            <p:nvPr/>
          </p:nvSpPr>
          <p:spPr bwMode="auto">
            <a:xfrm flipV="1">
              <a:off x="1237" y="2516"/>
              <a:ext cx="1985" cy="604"/>
            </a:xfrm>
            <a:prstGeom prst="line">
              <a:avLst/>
            </a:prstGeom>
            <a:noFill/>
            <a:ln w="6350">
              <a:solidFill>
                <a:srgbClr val="1F497D"/>
              </a:solidFill>
              <a:prstDash val="dash"/>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30" name="Line 35"/>
            <p:cNvSpPr>
              <a:spLocks noChangeShapeType="1"/>
            </p:cNvSpPr>
            <p:nvPr/>
          </p:nvSpPr>
          <p:spPr bwMode="auto">
            <a:xfrm flipV="1">
              <a:off x="1238" y="1245"/>
              <a:ext cx="1926" cy="1858"/>
            </a:xfrm>
            <a:custGeom>
              <a:avLst/>
              <a:gdLst>
                <a:gd name="connsiteX0" fmla="*/ 0 w 2087564"/>
                <a:gd name="connsiteY0" fmla="*/ 0 h 3851275"/>
                <a:gd name="connsiteX1" fmla="*/ 2087564 w 2087564"/>
                <a:gd name="connsiteY1" fmla="*/ 3851275 h 3851275"/>
                <a:gd name="connsiteX0" fmla="*/ 0 w 3058235"/>
                <a:gd name="connsiteY0" fmla="*/ 0 h 2894671"/>
                <a:gd name="connsiteX1" fmla="*/ 3058235 w 3058235"/>
                <a:gd name="connsiteY1" fmla="*/ 2894671 h 2894671"/>
                <a:gd name="connsiteX0" fmla="*/ 0 w 3058235"/>
                <a:gd name="connsiteY0" fmla="*/ 0 h 2950586"/>
                <a:gd name="connsiteX1" fmla="*/ 3058235 w 3058235"/>
                <a:gd name="connsiteY1" fmla="*/ 2894671 h 2950586"/>
              </a:gdLst>
              <a:ahLst/>
              <a:cxnLst>
                <a:cxn ang="0">
                  <a:pos x="connsiteX0" y="connsiteY0"/>
                </a:cxn>
                <a:cxn ang="0">
                  <a:pos x="connsiteX1" y="connsiteY1"/>
                </a:cxn>
              </a:cxnLst>
              <a:rect l="l" t="t" r="r" b="b"/>
              <a:pathLst>
                <a:path w="3058235" h="2950586">
                  <a:moveTo>
                    <a:pt x="0" y="0"/>
                  </a:moveTo>
                  <a:cubicBezTo>
                    <a:pt x="695855" y="1283758"/>
                    <a:pt x="1278916" y="3313491"/>
                    <a:pt x="3058235" y="2894671"/>
                  </a:cubicBezTo>
                </a:path>
              </a:pathLst>
            </a:custGeom>
            <a:noFill/>
            <a:ln w="6350">
              <a:solidFill>
                <a:srgbClr val="1F497D"/>
              </a:solidFill>
              <a:prstDash val="dash"/>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grpSp>
      <p:sp>
        <p:nvSpPr>
          <p:cNvPr id="31" name="Text Box 38"/>
          <p:cNvSpPr txBox="1">
            <a:spLocks noChangeArrowheads="1"/>
          </p:cNvSpPr>
          <p:nvPr/>
        </p:nvSpPr>
        <p:spPr bwMode="auto">
          <a:xfrm>
            <a:off x="77485" y="1814113"/>
            <a:ext cx="2421102" cy="2246769"/>
          </a:xfrm>
          <a:prstGeom prst="rect">
            <a:avLst/>
          </a:prstGeom>
          <a:noFill/>
          <a:ln w="9525">
            <a:noFill/>
            <a:miter lim="800000"/>
            <a:headEnd/>
            <a:tailEnd/>
          </a:ln>
        </p:spPr>
        <p:txBody>
          <a:bodyPr wrap="square">
            <a:spAutoFit/>
          </a:bodyPr>
          <a:lstStyle/>
          <a:p>
            <a:pPr marL="263525" marR="0" lvl="0" indent="-263525" defTabSz="914400" eaLnBrk="1" fontAlgn="auto" latinLnBrk="0" hangingPunct="1">
              <a:lnSpc>
                <a:spcPct val="100000"/>
              </a:lnSpc>
              <a:spcBef>
                <a:spcPts val="0"/>
              </a:spcBef>
              <a:spcAft>
                <a:spcPts val="0"/>
              </a:spcAft>
              <a:buClr>
                <a:srgbClr val="1F497D"/>
              </a:buClr>
              <a:buSzTx/>
              <a:buFont typeface="Courier New" panose="02070309020205020404" pitchFamily="49" charset="0"/>
              <a:buChar char="o"/>
              <a:tabLst/>
              <a:defRPr/>
            </a:pPr>
            <a:r>
              <a:rPr kumimoji="0" lang="da-DK" sz="2000" b="0" i="0" u="none" strike="noStrike" kern="0" cap="none" spc="0" normalizeH="0" baseline="0" noProof="0" dirty="0">
                <a:ln>
                  <a:noFill/>
                </a:ln>
                <a:solidFill>
                  <a:srgbClr val="1F497D"/>
                </a:solidFill>
                <a:effectLst/>
                <a:uLnTx/>
                <a:uFillTx/>
              </a:rPr>
              <a:t>Apprend à reconnaître certains mots</a:t>
            </a:r>
          </a:p>
          <a:p>
            <a:pPr marL="263525" marR="0" lvl="0" indent="-263525" defTabSz="914400" eaLnBrk="1" fontAlgn="auto" latinLnBrk="0" hangingPunct="1">
              <a:lnSpc>
                <a:spcPct val="100000"/>
              </a:lnSpc>
              <a:spcBef>
                <a:spcPts val="0"/>
              </a:spcBef>
              <a:spcAft>
                <a:spcPts val="0"/>
              </a:spcAft>
              <a:buClr>
                <a:srgbClr val="1F497D"/>
              </a:buClr>
              <a:buSzTx/>
              <a:buFont typeface="Courier New" panose="02070309020205020404" pitchFamily="49" charset="0"/>
              <a:buChar char="o"/>
              <a:tabLst/>
              <a:defRPr/>
            </a:pPr>
            <a:r>
              <a:rPr kumimoji="0" lang="da-DK" sz="2000" b="0" i="0" u="none" strike="noStrike" kern="0" cap="none" spc="0" normalizeH="0" baseline="0" noProof="0" dirty="0">
                <a:ln>
                  <a:noFill/>
                </a:ln>
                <a:solidFill>
                  <a:srgbClr val="1F497D"/>
                </a:solidFill>
                <a:effectLst/>
                <a:uLnTx/>
                <a:uFillTx/>
              </a:rPr>
              <a:t>Emet différents sons (joie, surprise, mécontentement)</a:t>
            </a:r>
          </a:p>
        </p:txBody>
      </p:sp>
      <p:sp>
        <p:nvSpPr>
          <p:cNvPr id="32" name="Tekstboks 36"/>
          <p:cNvSpPr txBox="1">
            <a:spLocks noChangeArrowheads="1"/>
          </p:cNvSpPr>
          <p:nvPr/>
        </p:nvSpPr>
        <p:spPr bwMode="auto">
          <a:xfrm>
            <a:off x="7138439" y="2317728"/>
            <a:ext cx="2122487" cy="101566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rPr>
              <a:t>Capteur de chaleur</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1F497D"/>
                </a:solidFill>
                <a:effectLst/>
                <a:uLnTx/>
                <a:uFillTx/>
              </a:rPr>
              <a:t>(sécurité)</a:t>
            </a:r>
          </a:p>
        </p:txBody>
      </p:sp>
      <p:sp>
        <p:nvSpPr>
          <p:cNvPr id="33" name="Line 14"/>
          <p:cNvSpPr>
            <a:spLocks noChangeShapeType="1"/>
          </p:cNvSpPr>
          <p:nvPr/>
        </p:nvSpPr>
        <p:spPr bwMode="auto">
          <a:xfrm flipH="1" flipV="1">
            <a:off x="4649086" y="3176328"/>
            <a:ext cx="573791" cy="2721820"/>
          </a:xfrm>
          <a:prstGeom prst="line">
            <a:avLst/>
          </a:prstGeom>
          <a:noFill/>
          <a:ln w="9525">
            <a:solidFill>
              <a:srgbClr val="EEECE1">
                <a:lumMod val="50000"/>
              </a:srgbClr>
            </a:solidFill>
            <a:prstDash val="solid"/>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34" name="Line 35"/>
          <p:cNvSpPr>
            <a:spLocks noChangeShapeType="1"/>
          </p:cNvSpPr>
          <p:nvPr/>
        </p:nvSpPr>
        <p:spPr bwMode="auto">
          <a:xfrm flipV="1">
            <a:off x="1943492" y="3327191"/>
            <a:ext cx="1713409" cy="1791727"/>
          </a:xfrm>
          <a:prstGeom prst="line">
            <a:avLst/>
          </a:prstGeom>
          <a:noFill/>
          <a:ln w="6350">
            <a:solidFill>
              <a:srgbClr val="1F497D"/>
            </a:solidFill>
            <a:prstDash val="dash"/>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35" name="Line 35"/>
          <p:cNvSpPr>
            <a:spLocks noChangeShapeType="1"/>
          </p:cNvSpPr>
          <p:nvPr/>
        </p:nvSpPr>
        <p:spPr bwMode="auto">
          <a:xfrm flipV="1">
            <a:off x="1943927" y="1878487"/>
            <a:ext cx="3950843" cy="3244198"/>
          </a:xfrm>
          <a:custGeom>
            <a:avLst/>
            <a:gdLst>
              <a:gd name="connsiteX0" fmla="*/ 0 w 1714080"/>
              <a:gd name="connsiteY0" fmla="*/ 0 h 3582372"/>
              <a:gd name="connsiteX1" fmla="*/ 1714080 w 1714080"/>
              <a:gd name="connsiteY1" fmla="*/ 3582372 h 3582372"/>
              <a:gd name="connsiteX0" fmla="*/ 0 w 3950843"/>
              <a:gd name="connsiteY0" fmla="*/ 0 h 2949326"/>
              <a:gd name="connsiteX1" fmla="*/ 3950843 w 3950843"/>
              <a:gd name="connsiteY1" fmla="*/ 2949326 h 2949326"/>
              <a:gd name="connsiteX0" fmla="*/ 0 w 3950843"/>
              <a:gd name="connsiteY0" fmla="*/ 0 h 3244198"/>
              <a:gd name="connsiteX1" fmla="*/ 3950843 w 3950843"/>
              <a:gd name="connsiteY1" fmla="*/ 2949326 h 3244198"/>
            </a:gdLst>
            <a:ahLst/>
            <a:cxnLst>
              <a:cxn ang="0">
                <a:pos x="connsiteX0" y="connsiteY0"/>
              </a:cxn>
              <a:cxn ang="0">
                <a:pos x="connsiteX1" y="connsiteY1"/>
              </a:cxn>
            </a:cxnLst>
            <a:rect l="l" t="t" r="r" b="b"/>
            <a:pathLst>
              <a:path w="3950843" h="3244198">
                <a:moveTo>
                  <a:pt x="0" y="0"/>
                </a:moveTo>
                <a:cubicBezTo>
                  <a:pt x="571360" y="1194124"/>
                  <a:pt x="1156787" y="4188912"/>
                  <a:pt x="3950843" y="2949326"/>
                </a:cubicBezTo>
              </a:path>
            </a:pathLst>
          </a:custGeom>
          <a:noFill/>
          <a:ln w="6350">
            <a:solidFill>
              <a:srgbClr val="1F497D"/>
            </a:solidFill>
            <a:prstDash val="dash"/>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36" name="Oval 35"/>
          <p:cNvSpPr/>
          <p:nvPr/>
        </p:nvSpPr>
        <p:spPr>
          <a:xfrm rot="1354964">
            <a:off x="3816604" y="3679896"/>
            <a:ext cx="490479" cy="175745"/>
          </a:xfrm>
          <a:prstGeom prst="ellipse">
            <a:avLst/>
          </a:prstGeom>
          <a:solidFill>
            <a:srgbClr val="B9CDE5">
              <a:alpha val="49804"/>
            </a:srgbClr>
          </a:solidFill>
          <a:ln w="9525" cap="flat" cmpd="sng" algn="ctr">
            <a:solidFill>
              <a:srgbClr val="4674A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Oval 36"/>
          <p:cNvSpPr/>
          <p:nvPr/>
        </p:nvSpPr>
        <p:spPr>
          <a:xfrm>
            <a:off x="2964966" y="3333391"/>
            <a:ext cx="490479" cy="271213"/>
          </a:xfrm>
          <a:prstGeom prst="ellipse">
            <a:avLst/>
          </a:prstGeom>
          <a:solidFill>
            <a:srgbClr val="B9CDE5">
              <a:alpha val="49804"/>
            </a:srgbClr>
          </a:solidFill>
          <a:ln w="9525" cap="flat" cmpd="sng" algn="ctr">
            <a:solidFill>
              <a:srgbClr val="4674A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Oval 37"/>
          <p:cNvSpPr/>
          <p:nvPr/>
        </p:nvSpPr>
        <p:spPr>
          <a:xfrm>
            <a:off x="5079245" y="3931236"/>
            <a:ext cx="490479" cy="271213"/>
          </a:xfrm>
          <a:prstGeom prst="ellipse">
            <a:avLst/>
          </a:prstGeom>
          <a:solidFill>
            <a:srgbClr val="B9CDE5">
              <a:alpha val="49804"/>
            </a:srgbClr>
          </a:solidFill>
          <a:ln w="9525" cap="flat" cmpd="sng" algn="ctr">
            <a:solidFill>
              <a:srgbClr val="4674A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5938148" y="2070632"/>
            <a:ext cx="490479" cy="271213"/>
          </a:xfrm>
          <a:prstGeom prst="ellipse">
            <a:avLst/>
          </a:prstGeom>
          <a:solidFill>
            <a:srgbClr val="B9CDE5">
              <a:alpha val="49804"/>
            </a:srgbClr>
          </a:solidFill>
          <a:ln w="9525" cap="flat" cmpd="sng" algn="ctr">
            <a:solidFill>
              <a:srgbClr val="4674A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4918789" y="2174706"/>
            <a:ext cx="690099" cy="332115"/>
          </a:xfrm>
          <a:prstGeom prst="ellipse">
            <a:avLst/>
          </a:prstGeom>
          <a:solidFill>
            <a:srgbClr val="B9CDE5">
              <a:alpha val="49804"/>
            </a:srgbClr>
          </a:solidFill>
          <a:ln w="9525" cap="flat" cmpd="sng" algn="ctr">
            <a:solidFill>
              <a:srgbClr val="4674A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rot="2515098">
            <a:off x="3577632" y="3114600"/>
            <a:ext cx="328759" cy="232532"/>
          </a:xfrm>
          <a:prstGeom prst="ellipse">
            <a:avLst/>
          </a:prstGeom>
          <a:solidFill>
            <a:srgbClr val="B9CDE5">
              <a:alpha val="49804"/>
            </a:srgbClr>
          </a:solidFill>
          <a:ln w="9525" cap="flat" cmpd="sng" algn="ctr">
            <a:solidFill>
              <a:srgbClr val="4674A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rot="20860353">
            <a:off x="4468184" y="3464152"/>
            <a:ext cx="328759" cy="232532"/>
          </a:xfrm>
          <a:prstGeom prst="ellipse">
            <a:avLst/>
          </a:prstGeom>
          <a:solidFill>
            <a:srgbClr val="B9CDE5">
              <a:alpha val="49804"/>
            </a:srgbClr>
          </a:solidFill>
          <a:ln w="9525" cap="flat" cmpd="sng" algn="ctr">
            <a:solidFill>
              <a:srgbClr val="4674A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5263839" y="2726282"/>
            <a:ext cx="630932" cy="308253"/>
          </a:xfrm>
          <a:prstGeom prst="ellipse">
            <a:avLst/>
          </a:prstGeom>
          <a:solidFill>
            <a:srgbClr val="B9CDE5">
              <a:alpha val="49804"/>
            </a:srgbClr>
          </a:solidFill>
          <a:ln w="9525" cap="flat" cmpd="sng" algn="ctr">
            <a:solidFill>
              <a:srgbClr val="4674A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Line 35"/>
          <p:cNvSpPr>
            <a:spLocks noChangeShapeType="1"/>
          </p:cNvSpPr>
          <p:nvPr/>
        </p:nvSpPr>
        <p:spPr bwMode="auto">
          <a:xfrm flipV="1">
            <a:off x="1943492" y="3686914"/>
            <a:ext cx="2571453" cy="1452771"/>
          </a:xfrm>
          <a:prstGeom prst="line">
            <a:avLst/>
          </a:prstGeom>
          <a:noFill/>
          <a:ln w="6350">
            <a:solidFill>
              <a:srgbClr val="1F497D"/>
            </a:solidFill>
            <a:prstDash val="dash"/>
            <a:miter lim="800000"/>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black"/>
              </a:solidFill>
              <a:effectLst/>
              <a:uLnTx/>
              <a:uFillTx/>
            </a:endParaRPr>
          </a:p>
        </p:txBody>
      </p:sp>
      <p:sp>
        <p:nvSpPr>
          <p:cNvPr id="46" name="Text Box 25">
            <a:extLst>
              <a:ext uri="{FF2B5EF4-FFF2-40B4-BE49-F238E27FC236}">
                <a16:creationId xmlns:a16="http://schemas.microsoft.com/office/drawing/2014/main" id="{9FE9CA0E-47B8-4A9B-AAA3-2987E5F8292E}"/>
              </a:ext>
            </a:extLst>
          </p:cNvPr>
          <p:cNvSpPr txBox="1">
            <a:spLocks noChangeArrowheads="1"/>
          </p:cNvSpPr>
          <p:nvPr/>
        </p:nvSpPr>
        <p:spPr bwMode="auto">
          <a:xfrm>
            <a:off x="3656901" y="1092359"/>
            <a:ext cx="2733351" cy="40011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rPr>
              <a:t>Fourrure bactéricide</a:t>
            </a:r>
          </a:p>
        </p:txBody>
      </p:sp>
      <p:sp>
        <p:nvSpPr>
          <p:cNvPr id="3" name="Accolade fermante 2">
            <a:extLst>
              <a:ext uri="{FF2B5EF4-FFF2-40B4-BE49-F238E27FC236}">
                <a16:creationId xmlns:a16="http://schemas.microsoft.com/office/drawing/2014/main" id="{64A4A10A-DA3C-4FDE-9DCF-FE3DD41ADB77}"/>
              </a:ext>
            </a:extLst>
          </p:cNvPr>
          <p:cNvSpPr/>
          <p:nvPr/>
        </p:nvSpPr>
        <p:spPr>
          <a:xfrm rot="16200000">
            <a:off x="3959068" y="-547319"/>
            <a:ext cx="567498" cy="4618370"/>
          </a:xfrm>
          <a:prstGeom prst="rightBrace">
            <a:avLst>
              <a:gd name="adj1" fmla="val 8333"/>
              <a:gd name="adj2" fmla="val 629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12118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3">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p:cNvSpPr>
            <a:spLocks noGrp="1"/>
          </p:cNvSpPr>
          <p:nvPr>
            <p:ph type="title"/>
          </p:nvPr>
        </p:nvSpPr>
        <p:spPr>
          <a:xfrm>
            <a:off x="482602" y="621792"/>
            <a:ext cx="3629898" cy="5413248"/>
          </a:xfrm>
        </p:spPr>
        <p:txBody>
          <a:bodyPr vert="horz" lIns="91440" tIns="45720" rIns="91440" bIns="45720" rtlCol="0" anchor="ctr">
            <a:normAutofit/>
          </a:bodyPr>
          <a:lstStyle/>
          <a:p>
            <a:pPr algn="l">
              <a:lnSpc>
                <a:spcPct val="90000"/>
              </a:lnSpc>
            </a:pPr>
            <a:r>
              <a:rPr lang="en-US" sz="3600" b="1" kern="1200" dirty="0">
                <a:solidFill>
                  <a:schemeClr val="tx1"/>
                </a:solidFill>
                <a:latin typeface="+mj-lt"/>
                <a:ea typeface="+mj-ea"/>
                <a:cs typeface="+mj-cs"/>
              </a:rPr>
              <a:t>Comment PARO </a:t>
            </a:r>
            <a:r>
              <a:rPr lang="en-US" sz="3600" b="1" kern="1200" dirty="0" err="1">
                <a:solidFill>
                  <a:schemeClr val="tx1"/>
                </a:solidFill>
                <a:latin typeface="+mj-lt"/>
                <a:ea typeface="+mj-ea"/>
                <a:cs typeface="+mj-cs"/>
              </a:rPr>
              <a:t>fonctionne</a:t>
            </a:r>
            <a:r>
              <a:rPr lang="en-US" sz="3600" b="1" kern="1200" dirty="0">
                <a:solidFill>
                  <a:schemeClr val="tx1"/>
                </a:solidFill>
                <a:latin typeface="+mj-lt"/>
                <a:ea typeface="+mj-ea"/>
                <a:cs typeface="+mj-cs"/>
              </a:rPr>
              <a:t>-t-</a:t>
            </a:r>
            <a:r>
              <a:rPr lang="en-US" sz="3600" b="1" kern="1200" dirty="0" err="1">
                <a:solidFill>
                  <a:schemeClr val="tx1"/>
                </a:solidFill>
                <a:latin typeface="+mj-lt"/>
                <a:ea typeface="+mj-ea"/>
                <a:cs typeface="+mj-cs"/>
              </a:rPr>
              <a:t>il</a:t>
            </a:r>
            <a:r>
              <a:rPr lang="en-US" sz="3600" b="1" kern="1200" dirty="0">
                <a:solidFill>
                  <a:schemeClr val="tx1"/>
                </a:solidFill>
                <a:latin typeface="+mj-lt"/>
                <a:ea typeface="+mj-ea"/>
                <a:cs typeface="+mj-cs"/>
              </a:rPr>
              <a:t> ?</a:t>
            </a:r>
          </a:p>
        </p:txBody>
      </p:sp>
      <p:sp>
        <p:nvSpPr>
          <p:cNvPr id="41" name="Freeform: Shape 25">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2038" y="3077763"/>
            <a:ext cx="1345385" cy="501308"/>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ectangle 27">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43" y="2812571"/>
            <a:ext cx="418137" cy="31360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9">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81627" y="4124955"/>
            <a:ext cx="476502"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31">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7391" y="4621062"/>
            <a:ext cx="168260"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33">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7631757" y="5597890"/>
            <a:ext cx="2237205"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Rectangle 35">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179492" y="5385682"/>
            <a:ext cx="841505" cy="63112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ZoneTexte 5"/>
          <p:cNvSpPr txBox="1"/>
          <p:nvPr/>
        </p:nvSpPr>
        <p:spPr>
          <a:xfrm>
            <a:off x="4032000" y="0"/>
            <a:ext cx="5112000" cy="6858000"/>
          </a:xfrm>
          <a:prstGeom prst="rect">
            <a:avLst/>
          </a:prstGeom>
          <a:noFill/>
        </p:spPr>
        <p:txBody>
          <a:bodyPr vert="horz" lIns="91440" tIns="45720" rIns="91440" bIns="45720" rtlCol="0" anchor="ctr">
            <a:normAutofit fontScale="92500" lnSpcReduction="10000"/>
          </a:bodyPr>
          <a:lstStyle/>
          <a:p>
            <a:pPr marL="57150" indent="-285750">
              <a:lnSpc>
                <a:spcPct val="90000"/>
              </a:lnSpc>
              <a:spcAft>
                <a:spcPts val="600"/>
              </a:spcAft>
              <a:buClr>
                <a:schemeClr val="accent4">
                  <a:lumMod val="75000"/>
                </a:schemeClr>
              </a:buClr>
              <a:buFont typeface="Arial" panose="020B0604020202020204" pitchFamily="34" charset="0"/>
              <a:buChar char="•"/>
            </a:pPr>
            <a:r>
              <a:rPr lang="en-US" dirty="0" err="1"/>
              <a:t>Recouvert</a:t>
            </a:r>
            <a:r>
              <a:rPr lang="en-US" dirty="0"/>
              <a:t> </a:t>
            </a:r>
            <a:r>
              <a:rPr lang="en-US" dirty="0" err="1"/>
              <a:t>d’une</a:t>
            </a:r>
            <a:r>
              <a:rPr lang="en-US" dirty="0"/>
              <a:t> </a:t>
            </a:r>
            <a:r>
              <a:rPr lang="en-US" dirty="0" err="1"/>
              <a:t>fourrure</a:t>
            </a:r>
            <a:r>
              <a:rPr lang="en-US" dirty="0"/>
              <a:t> </a:t>
            </a:r>
            <a:r>
              <a:rPr lang="en-US" dirty="0" err="1"/>
              <a:t>bactéricide</a:t>
            </a:r>
            <a:r>
              <a:rPr lang="en-US" dirty="0"/>
              <a:t>, PARO </a:t>
            </a:r>
            <a:r>
              <a:rPr lang="en-US" dirty="0" err="1"/>
              <a:t>est</a:t>
            </a:r>
            <a:r>
              <a:rPr lang="en-US" dirty="0"/>
              <a:t> </a:t>
            </a:r>
            <a:r>
              <a:rPr lang="en-US" dirty="0" err="1"/>
              <a:t>équipé</a:t>
            </a:r>
            <a:r>
              <a:rPr lang="en-US" dirty="0"/>
              <a:t> de sept </a:t>
            </a:r>
            <a:r>
              <a:rPr lang="en-US" dirty="0" err="1"/>
              <a:t>moteurs</a:t>
            </a:r>
            <a:r>
              <a:rPr lang="en-US" dirty="0"/>
              <a:t>, qui </a:t>
            </a:r>
            <a:r>
              <a:rPr lang="en-US" dirty="0" err="1"/>
              <a:t>lui</a:t>
            </a:r>
            <a:r>
              <a:rPr lang="en-US" dirty="0"/>
              <a:t> </a:t>
            </a:r>
            <a:r>
              <a:rPr lang="en-US" dirty="0" err="1"/>
              <a:t>permettent</a:t>
            </a:r>
            <a:r>
              <a:rPr lang="en-US" dirty="0"/>
              <a:t> de : </a:t>
            </a:r>
          </a:p>
          <a:p>
            <a:pPr marL="857250" lvl="1" indent="-285750">
              <a:lnSpc>
                <a:spcPct val="90000"/>
              </a:lnSpc>
              <a:spcAft>
                <a:spcPts val="600"/>
              </a:spcAft>
              <a:buClr>
                <a:schemeClr val="accent4">
                  <a:lumMod val="75000"/>
                </a:schemeClr>
              </a:buClr>
              <a:buSzPct val="73000"/>
              <a:buFont typeface="Wingdings" panose="05000000000000000000" pitchFamily="2" charset="2"/>
              <a:buChar char="ü"/>
            </a:pPr>
            <a:r>
              <a:rPr lang="en-US" dirty="0" err="1"/>
              <a:t>Bouger</a:t>
            </a:r>
            <a:r>
              <a:rPr lang="en-US" dirty="0"/>
              <a:t> la tête (</a:t>
            </a:r>
            <a:r>
              <a:rPr lang="en-US" dirty="0" err="1"/>
              <a:t>haut</a:t>
            </a:r>
            <a:r>
              <a:rPr lang="en-US" dirty="0"/>
              <a:t>, bas, droite, gauche). La tête de PARO </a:t>
            </a:r>
            <a:r>
              <a:rPr lang="en-US" dirty="0" err="1"/>
              <a:t>est</a:t>
            </a:r>
            <a:r>
              <a:rPr lang="en-US" dirty="0"/>
              <a:t> </a:t>
            </a:r>
            <a:r>
              <a:rPr lang="en-US" dirty="0" err="1"/>
              <a:t>renforcée</a:t>
            </a:r>
            <a:r>
              <a:rPr lang="en-US" dirty="0"/>
              <a:t> </a:t>
            </a:r>
            <a:r>
              <a:rPr lang="en-US" dirty="0" err="1"/>
              <a:t>en</a:t>
            </a:r>
            <a:r>
              <a:rPr lang="en-US" dirty="0"/>
              <a:t> polycarbonate (</a:t>
            </a:r>
            <a:r>
              <a:rPr lang="en-US" dirty="0" err="1"/>
              <a:t>utilisé</a:t>
            </a:r>
            <a:r>
              <a:rPr lang="en-US" dirty="0"/>
              <a:t> pour les </a:t>
            </a:r>
            <a:r>
              <a:rPr lang="en-US" dirty="0" err="1"/>
              <a:t>vitres</a:t>
            </a:r>
            <a:r>
              <a:rPr lang="en-US" dirty="0"/>
              <a:t> pare-</a:t>
            </a:r>
            <a:r>
              <a:rPr lang="en-US" dirty="0" err="1"/>
              <a:t>balles</a:t>
            </a:r>
            <a:r>
              <a:rPr lang="en-US" dirty="0"/>
              <a:t>) </a:t>
            </a:r>
            <a:r>
              <a:rPr lang="en-US" dirty="0" err="1"/>
              <a:t>afin</a:t>
            </a:r>
            <a:r>
              <a:rPr lang="en-US" dirty="0"/>
              <a:t> </a:t>
            </a:r>
            <a:r>
              <a:rPr lang="en-US" dirty="0" err="1"/>
              <a:t>d’assurer</a:t>
            </a:r>
            <a:r>
              <a:rPr lang="en-US" dirty="0"/>
              <a:t> un </a:t>
            </a:r>
            <a:r>
              <a:rPr lang="en-US" dirty="0" err="1"/>
              <a:t>niveau</a:t>
            </a:r>
            <a:r>
              <a:rPr lang="en-US" dirty="0"/>
              <a:t> de </a:t>
            </a:r>
            <a:r>
              <a:rPr lang="en-US" dirty="0" err="1"/>
              <a:t>robustesse</a:t>
            </a:r>
            <a:r>
              <a:rPr lang="en-US" dirty="0"/>
              <a:t> </a:t>
            </a:r>
            <a:r>
              <a:rPr lang="en-US" dirty="0" err="1"/>
              <a:t>en</a:t>
            </a:r>
            <a:r>
              <a:rPr lang="en-US" dirty="0"/>
              <a:t> </a:t>
            </a:r>
            <a:r>
              <a:rPr lang="en-US" dirty="0" err="1"/>
              <a:t>adéquation</a:t>
            </a:r>
            <a:r>
              <a:rPr lang="en-US" dirty="0"/>
              <a:t> avec </a:t>
            </a:r>
            <a:r>
              <a:rPr lang="en-US" dirty="0" err="1"/>
              <a:t>l’environnement</a:t>
            </a:r>
            <a:r>
              <a:rPr lang="en-US" dirty="0"/>
              <a:t> </a:t>
            </a:r>
            <a:r>
              <a:rPr lang="en-US" dirty="0" err="1"/>
              <a:t>d’utilisation</a:t>
            </a:r>
            <a:r>
              <a:rPr lang="en-US" dirty="0"/>
              <a:t> de PARO.</a:t>
            </a:r>
          </a:p>
          <a:p>
            <a:pPr marL="857250" lvl="1" indent="-285750">
              <a:lnSpc>
                <a:spcPct val="90000"/>
              </a:lnSpc>
              <a:spcAft>
                <a:spcPts val="600"/>
              </a:spcAft>
              <a:buClr>
                <a:schemeClr val="accent4">
                  <a:lumMod val="75000"/>
                </a:schemeClr>
              </a:buClr>
              <a:buSzPct val="73000"/>
              <a:buFont typeface="Wingdings" panose="05000000000000000000" pitchFamily="2" charset="2"/>
              <a:buChar char="ü"/>
            </a:pPr>
            <a:r>
              <a:rPr lang="en-US" dirty="0" err="1"/>
              <a:t>Cligner</a:t>
            </a:r>
            <a:r>
              <a:rPr lang="en-US" dirty="0"/>
              <a:t> des </a:t>
            </a:r>
            <a:r>
              <a:rPr lang="en-US" dirty="0" err="1"/>
              <a:t>yeux</a:t>
            </a:r>
            <a:endParaRPr lang="en-US" dirty="0"/>
          </a:p>
          <a:p>
            <a:pPr marL="857250" lvl="1" indent="-285750">
              <a:lnSpc>
                <a:spcPct val="90000"/>
              </a:lnSpc>
              <a:spcAft>
                <a:spcPts val="600"/>
              </a:spcAft>
              <a:buClr>
                <a:schemeClr val="accent4">
                  <a:lumMod val="75000"/>
                </a:schemeClr>
              </a:buClr>
              <a:buSzPct val="73000"/>
              <a:buFont typeface="Wingdings" panose="05000000000000000000" pitchFamily="2" charset="2"/>
              <a:buChar char="ü"/>
            </a:pPr>
            <a:r>
              <a:rPr lang="en-US" dirty="0" err="1"/>
              <a:t>Remuer</a:t>
            </a:r>
            <a:r>
              <a:rPr lang="en-US" dirty="0"/>
              <a:t> la queue et </a:t>
            </a:r>
            <a:r>
              <a:rPr lang="en-US" dirty="0" err="1"/>
              <a:t>actionner</a:t>
            </a:r>
            <a:r>
              <a:rPr lang="en-US" dirty="0"/>
              <a:t> </a:t>
            </a:r>
            <a:r>
              <a:rPr lang="en-US" dirty="0" err="1"/>
              <a:t>ses</a:t>
            </a:r>
            <a:r>
              <a:rPr lang="en-US" dirty="0"/>
              <a:t> deux </a:t>
            </a:r>
            <a:r>
              <a:rPr lang="en-US" dirty="0" err="1"/>
              <a:t>nageoires</a:t>
            </a:r>
            <a:r>
              <a:rPr lang="en-US" dirty="0"/>
              <a:t> </a:t>
            </a:r>
            <a:r>
              <a:rPr lang="en-US" dirty="0" err="1"/>
              <a:t>latérales</a:t>
            </a:r>
            <a:endParaRPr lang="en-US" dirty="0"/>
          </a:p>
          <a:p>
            <a:pPr marL="57150" indent="-285750">
              <a:lnSpc>
                <a:spcPct val="90000"/>
              </a:lnSpc>
              <a:spcAft>
                <a:spcPts val="600"/>
              </a:spcAft>
              <a:buClr>
                <a:schemeClr val="accent4">
                  <a:lumMod val="75000"/>
                </a:schemeClr>
              </a:buClr>
              <a:buFont typeface="Arial" panose="020B0604020202020204" pitchFamily="34" charset="0"/>
              <a:buChar char="•"/>
            </a:pPr>
            <a:endParaRPr lang="en-US" dirty="0"/>
          </a:p>
          <a:p>
            <a:pPr marL="57150" indent="-285750">
              <a:lnSpc>
                <a:spcPct val="90000"/>
              </a:lnSpc>
              <a:spcAft>
                <a:spcPts val="600"/>
              </a:spcAft>
              <a:buClr>
                <a:schemeClr val="accent4">
                  <a:lumMod val="75000"/>
                </a:schemeClr>
              </a:buClr>
              <a:buFont typeface="Arial" panose="020B0604020202020204" pitchFamily="34" charset="0"/>
              <a:buChar char="•"/>
            </a:pPr>
            <a:r>
              <a:rPr lang="en-US" dirty="0"/>
              <a:t>Le son de </a:t>
            </a:r>
            <a:r>
              <a:rPr lang="en-US" dirty="0" err="1"/>
              <a:t>sa</a:t>
            </a:r>
            <a:r>
              <a:rPr lang="en-US" dirty="0"/>
              <a:t> </a:t>
            </a:r>
            <a:r>
              <a:rPr lang="en-US" dirty="0" err="1"/>
              <a:t>voix</a:t>
            </a:r>
            <a:r>
              <a:rPr lang="en-US" dirty="0"/>
              <a:t> </a:t>
            </a:r>
            <a:r>
              <a:rPr lang="en-US" dirty="0" err="1"/>
              <a:t>provient</a:t>
            </a:r>
            <a:r>
              <a:rPr lang="en-US" dirty="0"/>
              <a:t> d’un </a:t>
            </a:r>
            <a:r>
              <a:rPr lang="en-US" dirty="0" err="1"/>
              <a:t>réel</a:t>
            </a:r>
            <a:r>
              <a:rPr lang="en-US" dirty="0"/>
              <a:t> </a:t>
            </a:r>
            <a:r>
              <a:rPr lang="en-US" dirty="0" err="1"/>
              <a:t>enregistrement</a:t>
            </a:r>
            <a:r>
              <a:rPr lang="en-US" dirty="0"/>
              <a:t> de </a:t>
            </a:r>
            <a:r>
              <a:rPr lang="en-US" dirty="0" err="1"/>
              <a:t>bébé</a:t>
            </a:r>
            <a:r>
              <a:rPr lang="en-US" dirty="0"/>
              <a:t> </a:t>
            </a:r>
            <a:r>
              <a:rPr lang="en-US" dirty="0" err="1"/>
              <a:t>phoque</a:t>
            </a:r>
            <a:r>
              <a:rPr lang="en-US" dirty="0"/>
              <a:t>.</a:t>
            </a:r>
          </a:p>
          <a:p>
            <a:pPr marL="57150" indent="-285750">
              <a:lnSpc>
                <a:spcPct val="90000"/>
              </a:lnSpc>
              <a:spcAft>
                <a:spcPts val="600"/>
              </a:spcAft>
              <a:buClr>
                <a:schemeClr val="accent4">
                  <a:lumMod val="75000"/>
                </a:schemeClr>
              </a:buClr>
              <a:buFont typeface="Arial" panose="020B0604020202020204" pitchFamily="34" charset="0"/>
              <a:buChar char="•"/>
            </a:pPr>
            <a:endParaRPr lang="en-US" dirty="0"/>
          </a:p>
          <a:p>
            <a:pPr marL="57150" indent="-285750">
              <a:lnSpc>
                <a:spcPct val="90000"/>
              </a:lnSpc>
              <a:spcAft>
                <a:spcPts val="600"/>
              </a:spcAft>
              <a:buClr>
                <a:schemeClr val="accent4">
                  <a:lumMod val="75000"/>
                </a:schemeClr>
              </a:buClr>
              <a:buFont typeface="Arial" panose="020B0604020202020204" pitchFamily="34" charset="0"/>
              <a:buChar char="•"/>
            </a:pPr>
            <a:r>
              <a:rPr lang="en-US" dirty="0"/>
              <a:t>Une douzaine de </a:t>
            </a:r>
            <a:r>
              <a:rPr lang="en-US" dirty="0" err="1"/>
              <a:t>capteurs</a:t>
            </a:r>
            <a:r>
              <a:rPr lang="en-US" dirty="0"/>
              <a:t> (toucher, </a:t>
            </a:r>
            <a:r>
              <a:rPr lang="en-US" dirty="0" err="1"/>
              <a:t>positionnement</a:t>
            </a:r>
            <a:r>
              <a:rPr lang="en-US" dirty="0"/>
              <a:t>, lumière) et trois microphones (</a:t>
            </a:r>
            <a:r>
              <a:rPr lang="en-US" dirty="0" err="1"/>
              <a:t>détection</a:t>
            </a:r>
            <a:r>
              <a:rPr lang="en-US" dirty="0"/>
              <a:t> de la provenance du son par triangulation) </a:t>
            </a:r>
            <a:r>
              <a:rPr lang="en-US" dirty="0" err="1"/>
              <a:t>renvoient</a:t>
            </a:r>
            <a:r>
              <a:rPr lang="en-US" dirty="0"/>
              <a:t> des </a:t>
            </a:r>
            <a:r>
              <a:rPr lang="en-US" dirty="0" err="1"/>
              <a:t>informations</a:t>
            </a:r>
            <a:r>
              <a:rPr lang="en-US" dirty="0"/>
              <a:t> sur </a:t>
            </a:r>
            <a:r>
              <a:rPr lang="en-US" dirty="0" err="1"/>
              <a:t>l’interaction</a:t>
            </a:r>
            <a:r>
              <a:rPr lang="en-US" dirty="0"/>
              <a:t> avec le </a:t>
            </a:r>
            <a:r>
              <a:rPr lang="en-US" dirty="0" err="1"/>
              <a:t>résident</a:t>
            </a:r>
            <a:r>
              <a:rPr lang="en-US" dirty="0"/>
              <a:t>/patient à un </a:t>
            </a:r>
            <a:r>
              <a:rPr lang="en-US" dirty="0" err="1"/>
              <a:t>algorithme</a:t>
            </a:r>
            <a:r>
              <a:rPr lang="en-US" dirty="0"/>
              <a:t>, qui </a:t>
            </a:r>
            <a:r>
              <a:rPr lang="en-US" dirty="0" err="1"/>
              <a:t>adapte</a:t>
            </a:r>
            <a:r>
              <a:rPr lang="en-US" dirty="0"/>
              <a:t> </a:t>
            </a:r>
            <a:r>
              <a:rPr lang="en-US" dirty="0" err="1"/>
              <a:t>en</a:t>
            </a:r>
            <a:r>
              <a:rPr lang="en-US" dirty="0"/>
              <a:t> </a:t>
            </a:r>
            <a:r>
              <a:rPr lang="en-US" dirty="0" err="1"/>
              <a:t>conséquence</a:t>
            </a:r>
            <a:r>
              <a:rPr lang="en-US" dirty="0"/>
              <a:t> les </a:t>
            </a:r>
            <a:r>
              <a:rPr lang="en-US" dirty="0" err="1"/>
              <a:t>mouvements</a:t>
            </a:r>
            <a:r>
              <a:rPr lang="en-US" dirty="0"/>
              <a:t> et </a:t>
            </a:r>
            <a:r>
              <a:rPr lang="en-US" dirty="0" err="1"/>
              <a:t>l’intonation</a:t>
            </a:r>
            <a:r>
              <a:rPr lang="en-US" dirty="0"/>
              <a:t> du PARO </a:t>
            </a:r>
            <a:r>
              <a:rPr lang="en-US" dirty="0" err="1"/>
              <a:t>afin</a:t>
            </a:r>
            <a:r>
              <a:rPr lang="en-US" dirty="0"/>
              <a:t> de </a:t>
            </a:r>
            <a:r>
              <a:rPr lang="en-US" dirty="0" err="1"/>
              <a:t>fournir</a:t>
            </a:r>
            <a:r>
              <a:rPr lang="en-US" dirty="0"/>
              <a:t> à </a:t>
            </a:r>
            <a:r>
              <a:rPr lang="en-US" dirty="0" err="1"/>
              <a:t>chaque</a:t>
            </a:r>
            <a:r>
              <a:rPr lang="en-US" dirty="0"/>
              <a:t> </a:t>
            </a:r>
            <a:r>
              <a:rPr lang="en-US" dirty="0" err="1"/>
              <a:t>résident</a:t>
            </a:r>
            <a:r>
              <a:rPr lang="en-US" dirty="0"/>
              <a:t>/patient la </a:t>
            </a:r>
            <a:r>
              <a:rPr lang="en-US" dirty="0" err="1"/>
              <a:t>meilleure</a:t>
            </a:r>
            <a:r>
              <a:rPr lang="en-US" dirty="0"/>
              <a:t> interaction possible. </a:t>
            </a:r>
          </a:p>
          <a:p>
            <a:pPr marL="57150" indent="-285750">
              <a:lnSpc>
                <a:spcPct val="90000"/>
              </a:lnSpc>
              <a:spcAft>
                <a:spcPts val="600"/>
              </a:spcAft>
              <a:buClr>
                <a:schemeClr val="accent4">
                  <a:lumMod val="75000"/>
                </a:schemeClr>
              </a:buClr>
              <a:buFont typeface="Arial" panose="020B0604020202020204" pitchFamily="34" charset="0"/>
              <a:buChar char="•"/>
            </a:pPr>
            <a:endParaRPr lang="en-US" dirty="0"/>
          </a:p>
          <a:p>
            <a:pPr marL="57150" indent="-285750">
              <a:lnSpc>
                <a:spcPct val="90000"/>
              </a:lnSpc>
              <a:spcAft>
                <a:spcPts val="600"/>
              </a:spcAft>
              <a:buClr>
                <a:schemeClr val="accent4">
                  <a:lumMod val="75000"/>
                </a:schemeClr>
              </a:buClr>
              <a:buFont typeface="Arial" panose="020B0604020202020204" pitchFamily="34" charset="0"/>
              <a:buChar char="•"/>
            </a:pPr>
            <a:r>
              <a:rPr lang="en-US" dirty="0"/>
              <a:t>PARO </a:t>
            </a:r>
            <a:r>
              <a:rPr lang="en-US" dirty="0" err="1"/>
              <a:t>peut</a:t>
            </a:r>
            <a:r>
              <a:rPr lang="en-US" dirty="0"/>
              <a:t> </a:t>
            </a:r>
            <a:r>
              <a:rPr lang="en-US" dirty="0" err="1"/>
              <a:t>donc</a:t>
            </a:r>
            <a:r>
              <a:rPr lang="en-US" dirty="0"/>
              <a:t> </a:t>
            </a:r>
            <a:r>
              <a:rPr lang="en-US" dirty="0" err="1"/>
              <a:t>communiquer</a:t>
            </a:r>
            <a:r>
              <a:rPr lang="en-US" dirty="0"/>
              <a:t> au </a:t>
            </a:r>
            <a:r>
              <a:rPr lang="en-US" dirty="0" err="1"/>
              <a:t>résident</a:t>
            </a:r>
            <a:r>
              <a:rPr lang="en-US" dirty="0"/>
              <a:t>/patient des </a:t>
            </a:r>
            <a:r>
              <a:rPr lang="en-US" dirty="0" err="1"/>
              <a:t>émotions</a:t>
            </a:r>
            <a:r>
              <a:rPr lang="en-US" dirty="0"/>
              <a:t> </a:t>
            </a:r>
            <a:r>
              <a:rPr lang="en-US" dirty="0" err="1"/>
              <a:t>telles</a:t>
            </a:r>
            <a:r>
              <a:rPr lang="en-US" dirty="0"/>
              <a:t> que la joie, la surprise </a:t>
            </a:r>
            <a:r>
              <a:rPr lang="en-US" dirty="0" err="1"/>
              <a:t>ou</a:t>
            </a:r>
            <a:r>
              <a:rPr lang="en-US" dirty="0"/>
              <a:t> le </a:t>
            </a:r>
            <a:r>
              <a:rPr lang="en-US" dirty="0" err="1"/>
              <a:t>mécontentement</a:t>
            </a:r>
            <a:r>
              <a:rPr lang="en-US" dirty="0"/>
              <a:t>.</a:t>
            </a:r>
            <a:endParaRPr lang="en-US" sz="1300" dirty="0"/>
          </a:p>
        </p:txBody>
      </p:sp>
      <p:cxnSp>
        <p:nvCxnSpPr>
          <p:cNvPr id="3" name="Connecteur droit 2">
            <a:extLst>
              <a:ext uri="{FF2B5EF4-FFF2-40B4-BE49-F238E27FC236}">
                <a16:creationId xmlns:a16="http://schemas.microsoft.com/office/drawing/2014/main" id="{3E600E6F-B493-4103-AC7B-D7823BCFC08C}"/>
              </a:ext>
            </a:extLst>
          </p:cNvPr>
          <p:cNvCxnSpPr>
            <a:cxnSpLocks/>
          </p:cNvCxnSpPr>
          <p:nvPr/>
        </p:nvCxnSpPr>
        <p:spPr>
          <a:xfrm>
            <a:off x="3807000" y="1179000"/>
            <a:ext cx="0" cy="4365000"/>
          </a:xfrm>
          <a:prstGeom prst="line">
            <a:avLst/>
          </a:prstGeom>
          <a:ln>
            <a:solidFill>
              <a:schemeClr val="accent4">
                <a:lumMod val="7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41645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0" y="1193800"/>
            <a:ext cx="5156200" cy="2667000"/>
          </a:xfrm>
          <a:prstGeom prst="rect">
            <a:avLst/>
          </a:prstGeom>
        </p:spPr>
      </p:pic>
      <p:pic>
        <p:nvPicPr>
          <p:cNvPr id="4098"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492500" y="3911600"/>
            <a:ext cx="2933700" cy="160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pcb02"/>
          <p:cNvPicPr>
            <a:picLocks noChangeAspect="1" noChangeArrowheads="1"/>
          </p:cNvPicPr>
          <p:nvPr/>
        </p:nvPicPr>
        <p:blipFill>
          <a:blip r:embed="rId5" cstate="print"/>
          <a:srcRect/>
          <a:stretch>
            <a:fillRect/>
          </a:stretch>
        </p:blipFill>
        <p:spPr>
          <a:xfrm>
            <a:off x="6477000" y="3911600"/>
            <a:ext cx="2171700" cy="1600200"/>
          </a:xfrm>
          <a:prstGeom prst="rect">
            <a:avLst/>
          </a:prstGeom>
        </p:spPr>
      </p:pic>
      <p:sp>
        <p:nvSpPr>
          <p:cNvPr id="5" name="Titel 4"/>
          <p:cNvSpPr>
            <a:spLocks noGrp="1"/>
          </p:cNvSpPr>
          <p:nvPr>
            <p:ph type="title"/>
          </p:nvPr>
        </p:nvSpPr>
        <p:spPr>
          <a:xfrm>
            <a:off x="725214" y="1204108"/>
            <a:ext cx="2002054" cy="1781175"/>
          </a:xfrm>
        </p:spPr>
        <p:txBody>
          <a:bodyPr>
            <a:normAutofit/>
          </a:bodyPr>
          <a:lstStyle/>
          <a:p>
            <a:pPr>
              <a:lnSpc>
                <a:spcPct val="90000"/>
              </a:lnSpc>
            </a:pPr>
            <a:r>
              <a:rPr lang="da-DK" sz="2800" b="1" dirty="0">
                <a:solidFill>
                  <a:srgbClr val="FFFFFF"/>
                </a:solidFill>
                <a:latin typeface="Arial Rounded MT Bold" panose="020F0704030504030204" pitchFamily="34" charset="0"/>
              </a:rPr>
              <a:t>A l’intérieur de PARO...</a:t>
            </a:r>
          </a:p>
        </p:txBody>
      </p:sp>
    </p:spTree>
    <p:extLst>
      <p:ext uri="{BB962C8B-B14F-4D97-AF65-F5344CB8AC3E}">
        <p14:creationId xmlns:p14="http://schemas.microsoft.com/office/powerpoint/2010/main" val="35082658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3235</Words>
  <Application>Microsoft Office PowerPoint</Application>
  <PresentationFormat>Affichage à l'écran (4:3)</PresentationFormat>
  <Paragraphs>287</Paragraphs>
  <Slides>49</Slides>
  <Notes>18</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49</vt:i4>
      </vt:variant>
    </vt:vector>
  </HeadingPairs>
  <TitlesOfParts>
    <vt:vector size="59" baseType="lpstr">
      <vt:lpstr>Arial</vt:lpstr>
      <vt:lpstr>Arial Rounded MT Bold</vt:lpstr>
      <vt:lpstr>Calibri</vt:lpstr>
      <vt:lpstr>Calibri (Corps)</vt:lpstr>
      <vt:lpstr>Courier New</vt:lpstr>
      <vt:lpstr>Helvetica</vt:lpstr>
      <vt:lpstr>Symbol</vt:lpstr>
      <vt:lpstr>Times New Roman</vt:lpstr>
      <vt:lpstr>Wingdings</vt:lpstr>
      <vt:lpstr>Thème Office</vt:lpstr>
      <vt:lpstr>PARO Phoque Emotionnel Interactif</vt:lpstr>
      <vt:lpstr>Présentation PowerPoint</vt:lpstr>
      <vt:lpstr>Qui est PARO ?</vt:lpstr>
      <vt:lpstr>Présentation PowerPoint</vt:lpstr>
      <vt:lpstr>Pourquoi un phoque?</vt:lpstr>
      <vt:lpstr>Présentation PowerPoint</vt:lpstr>
      <vt:lpstr>Descriptif technique de PARO</vt:lpstr>
      <vt:lpstr>Comment PARO fonctionne-t-il ?</vt:lpstr>
      <vt:lpstr>A l’intérieur de PARO...</vt:lpstr>
      <vt:lpstr>Comment activer PARO</vt:lpstr>
      <vt:lpstr>Comment régler le volume de PARO</vt:lpstr>
      <vt:lpstr>Règles d’hygiène</vt:lpstr>
      <vt:lpstr>Présentation PowerPoint</vt:lpstr>
      <vt:lpstr>Entretien</vt:lpstr>
      <vt:lpstr>Informations complémentaires  Covid-19</vt:lpstr>
      <vt:lpstr>Présentation PowerPoint</vt:lpstr>
      <vt:lpstr>Recharge</vt:lpstr>
      <vt:lpstr>Informations concernant la charge et la batterie</vt:lpstr>
      <vt:lpstr>Rangement et mise à disposition</vt:lpstr>
      <vt:lpstr>Précautions d’emploi : préambule</vt:lpstr>
      <vt:lpstr>Présentation PowerPoint</vt:lpstr>
      <vt:lpstr>Précautions principales d’utilisation</vt:lpstr>
      <vt:lpstr>Restrictions d’utilisation</vt:lpstr>
      <vt:lpstr>Présentation PowerPoint</vt:lpstr>
      <vt:lpstr>Objectifs de l’utilisation de PARO</vt:lpstr>
      <vt:lpstr>Objectifs de l’utilisation de PARO</vt:lpstr>
      <vt:lpstr>Acceptation de PARO auprès des équipes soignantes </vt:lpstr>
      <vt:lpstr>Acceptation de PARO auprès des équipes soignantes </vt:lpstr>
      <vt:lpstr>Constitution de l’équipe référente PARO </vt:lpstr>
      <vt:lpstr>Construction du projet autour de PARO</vt:lpstr>
      <vt:lpstr>Présentation PowerPoint</vt:lpstr>
      <vt:lpstr>Construction du projet autour de PARO</vt:lpstr>
      <vt:lpstr>Construction du projet autour de PARO</vt:lpstr>
      <vt:lpstr>Présentation PowerPoint</vt:lpstr>
      <vt:lpstr>Présentation PowerPoint</vt:lpstr>
      <vt:lpstr>Présentation PowerPoint</vt:lpstr>
      <vt:lpstr>Présentation PowerPoint</vt:lpstr>
      <vt:lpstr>Présentation de PARO</vt:lpstr>
      <vt:lpstr>Présentation PowerPoint</vt:lpstr>
      <vt:lpstr>Présentation de PARO</vt:lpstr>
      <vt:lpstr>Présentation de PARO</vt:lpstr>
      <vt:lpstr>Quelques vidéos d’utilisation de PARO</vt:lpstr>
      <vt:lpstr>Vidéo 1 : Assa, session en groupe</vt:lpstr>
      <vt:lpstr>Vidéo 2 : Rencontre PARO, session individuelle</vt:lpstr>
      <vt:lpstr>Vidéo 3 : Dorothy, session mère et fille</vt:lpstr>
      <vt:lpstr>Vidéo 4 : Betsy, Alzheimer très sèvère, session individuelle</vt:lpstr>
      <vt:lpstr>Plus de vidéos ? </vt:lpstr>
      <vt:lpstr>Présentation PowerPoint</vt:lpstr>
      <vt:lpstr>Votre interlocutrice : Carla ROSSINI RESPONSABLE DEVELOPPEMENT France &amp; Suisse carla.rossini@inno3med.fr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PARO Phoque Emotionnel Interactif</dc:title>
  <dc:creator>Carla ROSSINI</dc:creator>
  <cp:lastModifiedBy>Carla ROSSINI</cp:lastModifiedBy>
  <cp:revision>1</cp:revision>
  <dcterms:created xsi:type="dcterms:W3CDTF">2020-11-19T09:25:59Z</dcterms:created>
  <dcterms:modified xsi:type="dcterms:W3CDTF">2020-11-19T09:27:53Z</dcterms:modified>
</cp:coreProperties>
</file>